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2.xml" ContentType="application/vnd.openxmlformats-officedocument.presentationml.tags+xml"/>
  <Override PartName="/ppt/notesSlides/notesSlide6.xml" ContentType="application/vnd.openxmlformats-officedocument.presentationml.notesSlide+xml"/>
  <Override PartName="/ppt/media/audio1.wav" ContentType="audio/x-wav"/>
  <Override PartName="/ppt/tags/tag3.xml" ContentType="application/vnd.openxmlformats-officedocument.presentationml.tags+xml"/>
  <Override PartName="/ppt/notesSlides/notesSlide7.xml" ContentType="application/vnd.openxmlformats-officedocument.presentationml.notesSlide+xml"/>
  <Override PartName="/ppt/tags/tag4.xml" ContentType="application/vnd.openxmlformats-officedocument.presentationml.tags+xml"/>
  <Override PartName="/ppt/notesSlides/notesSlide8.xml" ContentType="application/vnd.openxmlformats-officedocument.presentationml.notesSlide+xml"/>
  <Override PartName="/ppt/tags/tag5.xml" ContentType="application/vnd.openxmlformats-officedocument.presentationml.tags+xml"/>
  <Override PartName="/ppt/notesSlides/notesSlide9.xml" ContentType="application/vnd.openxmlformats-officedocument.presentationml.notesSlide+xml"/>
  <Override PartName="/ppt/tags/tag6.xml" ContentType="application/vnd.openxmlformats-officedocument.presentationml.tags+xml"/>
  <Override PartName="/ppt/notesSlides/notesSlide10.xml" ContentType="application/vnd.openxmlformats-officedocument.presentationml.notesSlide+xml"/>
  <Override PartName="/ppt/tags/tag7.xml" ContentType="application/vnd.openxmlformats-officedocument.presentationml.tags+xml"/>
  <Override PartName="/ppt/notesSlides/notesSlide11.xml" ContentType="application/vnd.openxmlformats-officedocument.presentationml.notesSlide+xml"/>
  <Override PartName="/ppt/tags/tag8.xml" ContentType="application/vnd.openxmlformats-officedocument.presentationml.tags+xml"/>
  <Override PartName="/ppt/notesSlides/notesSlide12.xml" ContentType="application/vnd.openxmlformats-officedocument.presentationml.notesSlide+xml"/>
  <Override PartName="/ppt/tags/tag9.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19"/>
  </p:notesMasterIdLst>
  <p:handoutMasterIdLst>
    <p:handoutMasterId r:id="rId20"/>
  </p:handoutMasterIdLst>
  <p:sldIdLst>
    <p:sldId id="256" r:id="rId5"/>
    <p:sldId id="276" r:id="rId6"/>
    <p:sldId id="289" r:id="rId7"/>
    <p:sldId id="290" r:id="rId8"/>
    <p:sldId id="291" r:id="rId9"/>
    <p:sldId id="292" r:id="rId10"/>
    <p:sldId id="293" r:id="rId11"/>
    <p:sldId id="295" r:id="rId12"/>
    <p:sldId id="296" r:id="rId13"/>
    <p:sldId id="297" r:id="rId14"/>
    <p:sldId id="298" r:id="rId15"/>
    <p:sldId id="299" r:id="rId16"/>
    <p:sldId id="300" r:id="rId17"/>
    <p:sldId id="28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328" userDrawn="1">
          <p15:clr>
            <a:srgbClr val="A4A3A4"/>
          </p15:clr>
        </p15:guide>
        <p15:guide id="2" pos="3864" userDrawn="1">
          <p15:clr>
            <a:srgbClr val="A4A3A4"/>
          </p15:clr>
        </p15:guide>
        <p15:guide id="3" pos="7512" userDrawn="1">
          <p15:clr>
            <a:srgbClr val="A4A3A4"/>
          </p15:clr>
        </p15:guide>
        <p15:guide id="4" pos="144" userDrawn="1">
          <p15:clr>
            <a:srgbClr val="A4A3A4"/>
          </p15:clr>
        </p15:guide>
        <p15:guide id="5" orient="horz" pos="624" userDrawn="1">
          <p15:clr>
            <a:srgbClr val="A4A3A4"/>
          </p15:clr>
        </p15:guide>
        <p15:guide id="6" orient="horz" pos="4056" userDrawn="1">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4995" autoAdjust="0"/>
    <p:restoredTop sz="88584" autoAdjust="0"/>
  </p:normalViewPr>
  <p:slideViewPr>
    <p:cSldViewPr snapToGrid="0" showGuides="1">
      <p:cViewPr>
        <p:scale>
          <a:sx n="75" d="100"/>
          <a:sy n="75" d="100"/>
        </p:scale>
        <p:origin x="-725" y="0"/>
      </p:cViewPr>
      <p:guideLst>
        <p:guide orient="horz" pos="2328"/>
        <p:guide orient="horz" pos="624"/>
        <p:guide orient="horz" pos="4056"/>
        <p:guide pos="3864"/>
        <p:guide pos="7512"/>
        <p:guide pos="144"/>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4465D3EB-CBDD-4100-83B7-3BFE0A8F41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xmlns="" id="{C72B4595-A79D-4567-9FE1-DCF31A42B3D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E5C0719-993D-42E1-80ED-8F01056F36C2}" type="datetimeFigureOut">
              <a:rPr lang="en-US" smtClean="0"/>
              <a:t>5/10/2020</a:t>
            </a:fld>
            <a:endParaRPr lang="en-US" dirty="0"/>
          </a:p>
        </p:txBody>
      </p:sp>
      <p:sp>
        <p:nvSpPr>
          <p:cNvPr id="4" name="Footer Placeholder 3">
            <a:extLst>
              <a:ext uri="{FF2B5EF4-FFF2-40B4-BE49-F238E27FC236}">
                <a16:creationId xmlns:a16="http://schemas.microsoft.com/office/drawing/2014/main" xmlns="" id="{850E452F-E862-4273-987C-980229E532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xmlns="" id="{C3EE394C-9AD7-48EA-AB0F-18032A3E097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0421AD-3AC0-48CB-8727-BB447FD2264E}" type="slidenum">
              <a:rPr lang="en-US" smtClean="0"/>
              <a:t>‹#›</a:t>
            </a:fld>
            <a:endParaRPr lang="en-US" dirty="0"/>
          </a:p>
        </p:txBody>
      </p:sp>
    </p:spTree>
    <p:extLst>
      <p:ext uri="{BB962C8B-B14F-4D97-AF65-F5344CB8AC3E}">
        <p14:creationId xmlns:p14="http://schemas.microsoft.com/office/powerpoint/2010/main" val="3268159826"/>
      </p:ext>
    </p:extLst>
  </p:cSld>
  <p:clrMap bg1="lt1" tx1="dk1" bg2="lt2" tx2="dk2" accent1="accent1" accent2="accent2" accent3="accent3" accent4="accent4" accent5="accent5" accent6="accent6" hlink="hlink" folHlink="folHlink"/>
</p:handoutMaster>
</file>

<file path=ppt/media/audio1.wav>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av>
</file>

<file path=ppt/media/media10.wav>
</file>

<file path=ppt/media/media11.wav>
</file>

<file path=ppt/media/media12.wav>
</file>

<file path=ppt/media/media13.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3BC9C-6C58-464F-B94E-FD73C5FB016E}" type="datetimeFigureOut">
              <a:rPr lang="en-US" smtClean="0"/>
              <a:t>5/10/2020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60DC36-8EFA-4378-9855-E019C55AC472}" type="slidenum">
              <a:rPr lang="en-US" smtClean="0"/>
              <a:t>‹#›</a:t>
            </a:fld>
            <a:endParaRPr lang="en-US" dirty="0"/>
          </a:p>
        </p:txBody>
      </p:sp>
    </p:spTree>
    <p:extLst>
      <p:ext uri="{BB962C8B-B14F-4D97-AF65-F5344CB8AC3E}">
        <p14:creationId xmlns:p14="http://schemas.microsoft.com/office/powerpoint/2010/main" val="1877053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a:t>
            </a:fld>
            <a:endParaRPr lang="en-US" dirty="0"/>
          </a:p>
        </p:txBody>
      </p:sp>
    </p:spTree>
    <p:extLst>
      <p:ext uri="{BB962C8B-B14F-4D97-AF65-F5344CB8AC3E}">
        <p14:creationId xmlns:p14="http://schemas.microsoft.com/office/powerpoint/2010/main" val="17735278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10</a:t>
            </a:fld>
            <a:endParaRPr lang="en-US" dirty="0"/>
          </a:p>
        </p:txBody>
      </p:sp>
    </p:spTree>
    <p:extLst>
      <p:ext uri="{BB962C8B-B14F-4D97-AF65-F5344CB8AC3E}">
        <p14:creationId xmlns:p14="http://schemas.microsoft.com/office/powerpoint/2010/main" val="4828874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11</a:t>
            </a:fld>
            <a:endParaRPr lang="en-US" dirty="0"/>
          </a:p>
        </p:txBody>
      </p:sp>
    </p:spTree>
    <p:extLst>
      <p:ext uri="{BB962C8B-B14F-4D97-AF65-F5344CB8AC3E}">
        <p14:creationId xmlns:p14="http://schemas.microsoft.com/office/powerpoint/2010/main" val="4828874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12</a:t>
            </a:fld>
            <a:endParaRPr lang="en-US" dirty="0"/>
          </a:p>
        </p:txBody>
      </p:sp>
    </p:spTree>
    <p:extLst>
      <p:ext uri="{BB962C8B-B14F-4D97-AF65-F5344CB8AC3E}">
        <p14:creationId xmlns:p14="http://schemas.microsoft.com/office/powerpoint/2010/main" val="4828874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13</a:t>
            </a:fld>
            <a:endParaRPr lang="en-US" dirty="0"/>
          </a:p>
        </p:txBody>
      </p:sp>
    </p:spTree>
    <p:extLst>
      <p:ext uri="{BB962C8B-B14F-4D97-AF65-F5344CB8AC3E}">
        <p14:creationId xmlns:p14="http://schemas.microsoft.com/office/powerpoint/2010/main" val="4828874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14</a:t>
            </a:fld>
            <a:endParaRPr lang="en-US" dirty="0"/>
          </a:p>
        </p:txBody>
      </p:sp>
    </p:spTree>
    <p:extLst>
      <p:ext uri="{BB962C8B-B14F-4D97-AF65-F5344CB8AC3E}">
        <p14:creationId xmlns:p14="http://schemas.microsoft.com/office/powerpoint/2010/main" val="3967918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approach for this presentation is as follows:</a:t>
            </a:r>
          </a:p>
          <a:p>
            <a:r>
              <a:rPr lang="en-US" dirty="0" smtClean="0"/>
              <a:t>Step 1 - I will begin with a description of the dataset</a:t>
            </a:r>
          </a:p>
          <a:p>
            <a:r>
              <a:rPr lang="en-US" dirty="0" smtClean="0"/>
              <a:t>Step 2 - Will be profiling of the dataset to understand the correctness and completeness of the data available</a:t>
            </a:r>
          </a:p>
          <a:p>
            <a:r>
              <a:rPr lang="en-US" dirty="0" smtClean="0"/>
              <a:t>Step 3 - is preprocessing of the data to ensure that a clean and usable dataset is available for exploratory data analysis</a:t>
            </a:r>
          </a:p>
          <a:p>
            <a:r>
              <a:rPr lang="en-US" dirty="0" smtClean="0"/>
              <a:t>In Step 4 </a:t>
            </a:r>
            <a:r>
              <a:rPr lang="en-US" dirty="0" err="1" smtClean="0"/>
              <a:t>i</a:t>
            </a:r>
            <a:r>
              <a:rPr lang="en-US" dirty="0" smtClean="0"/>
              <a:t> will profile the dataset again to ensure that there have been no errors in preprocessing</a:t>
            </a:r>
          </a:p>
          <a:p>
            <a:r>
              <a:rPr lang="en-US" dirty="0" smtClean="0"/>
              <a:t>Step 5 is preforming exploratory data analysis on multiple variables in the dataset</a:t>
            </a:r>
          </a:p>
          <a:p>
            <a:r>
              <a:rPr lang="en-US" dirty="0" smtClean="0"/>
              <a:t>The last step is a summarization of the exploratory data analysis and insights which serve as recommendations for improvement</a:t>
            </a:r>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a:t>
            </a:fld>
            <a:endParaRPr lang="en-US" dirty="0"/>
          </a:p>
        </p:txBody>
      </p:sp>
    </p:spTree>
    <p:extLst>
      <p:ext uri="{BB962C8B-B14F-4D97-AF65-F5344CB8AC3E}">
        <p14:creationId xmlns:p14="http://schemas.microsoft.com/office/powerpoint/2010/main" val="22686548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3</a:t>
            </a:fld>
            <a:endParaRPr lang="en-US" dirty="0"/>
          </a:p>
        </p:txBody>
      </p:sp>
    </p:spTree>
    <p:extLst>
      <p:ext uri="{BB962C8B-B14F-4D97-AF65-F5344CB8AC3E}">
        <p14:creationId xmlns:p14="http://schemas.microsoft.com/office/powerpoint/2010/main" val="19862901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following observations were made after profiling of the dataset using pandas profiling:</a:t>
            </a:r>
          </a:p>
          <a:p>
            <a:r>
              <a:rPr lang="en-US" dirty="0" smtClean="0"/>
              <a:t>The dataset contains 99003 observations, </a:t>
            </a:r>
            <a:r>
              <a:rPr lang="en-US" dirty="0" err="1" smtClean="0"/>
              <a:t>i.e</a:t>
            </a:r>
            <a:r>
              <a:rPr lang="en-US" dirty="0" smtClean="0"/>
              <a:t> rows</a:t>
            </a:r>
          </a:p>
          <a:p>
            <a:r>
              <a:rPr lang="en-US" dirty="0" smtClean="0"/>
              <a:t>There are 15 columns, 14 numerical and 1 categorical</a:t>
            </a:r>
          </a:p>
          <a:p>
            <a:r>
              <a:rPr lang="en-US" dirty="0" smtClean="0"/>
              <a:t>177 cells have missing data, which represents less than 0.1% of the total data.</a:t>
            </a:r>
          </a:p>
          <a:p>
            <a:r>
              <a:rPr lang="en-US" dirty="0" smtClean="0"/>
              <a:t> The gender column has 175 missing values and tenure column has 2 missing values</a:t>
            </a:r>
          </a:p>
          <a:p>
            <a:r>
              <a:rPr lang="en-US" dirty="0" err="1" smtClean="0"/>
              <a:t>userid</a:t>
            </a:r>
            <a:r>
              <a:rPr lang="en-US" dirty="0" smtClean="0"/>
              <a:t> has 100% unique values, </a:t>
            </a:r>
          </a:p>
          <a:p>
            <a:r>
              <a:rPr lang="en-US" dirty="0" smtClean="0"/>
              <a:t> and can be excluded from further analysis as it is just a unique identifier for each user and does not add value from an analysis perspective</a:t>
            </a:r>
          </a:p>
          <a:p>
            <a:r>
              <a:rPr lang="en-US" dirty="0" smtClean="0"/>
              <a:t>As age column data is derived from </a:t>
            </a:r>
            <a:r>
              <a:rPr lang="en-US" dirty="0" err="1" smtClean="0"/>
              <a:t>dob_day</a:t>
            </a:r>
            <a:r>
              <a:rPr lang="en-US" dirty="0" smtClean="0"/>
              <a:t>, </a:t>
            </a:r>
            <a:r>
              <a:rPr lang="en-US" dirty="0" err="1" smtClean="0"/>
              <a:t>dob_month</a:t>
            </a:r>
            <a:r>
              <a:rPr lang="en-US" dirty="0" smtClean="0"/>
              <a:t> &amp; </a:t>
            </a:r>
            <a:r>
              <a:rPr lang="en-US" dirty="0" err="1" smtClean="0"/>
              <a:t>dob_year</a:t>
            </a:r>
            <a:r>
              <a:rPr lang="en-US" dirty="0" smtClean="0"/>
              <a:t> columns, </a:t>
            </a:r>
          </a:p>
          <a:p>
            <a:r>
              <a:rPr lang="en-US" dirty="0" smtClean="0"/>
              <a:t> the </a:t>
            </a:r>
            <a:r>
              <a:rPr lang="en-US" dirty="0" err="1" smtClean="0"/>
              <a:t>dob_day</a:t>
            </a:r>
            <a:r>
              <a:rPr lang="en-US" dirty="0" smtClean="0"/>
              <a:t>, month and year columns can be excluded from further analysis as the age column adequately summarizes the data present in these columns</a:t>
            </a:r>
          </a:p>
        </p:txBody>
      </p:sp>
      <p:sp>
        <p:nvSpPr>
          <p:cNvPr id="4" name="Slide Number Placeholder 3"/>
          <p:cNvSpPr>
            <a:spLocks noGrp="1"/>
          </p:cNvSpPr>
          <p:nvPr>
            <p:ph type="sldNum" sz="quarter" idx="5"/>
          </p:nvPr>
        </p:nvSpPr>
        <p:spPr/>
        <p:txBody>
          <a:bodyPr/>
          <a:lstStyle/>
          <a:p>
            <a:fld id="{BE60DC36-8EFA-4378-9855-E019C55AC472}" type="slidenum">
              <a:rPr lang="en-US" smtClean="0"/>
              <a:t>4</a:t>
            </a:fld>
            <a:endParaRPr lang="en-US" dirty="0"/>
          </a:p>
        </p:txBody>
      </p:sp>
    </p:spTree>
    <p:extLst>
      <p:ext uri="{BB962C8B-B14F-4D97-AF65-F5344CB8AC3E}">
        <p14:creationId xmlns:p14="http://schemas.microsoft.com/office/powerpoint/2010/main" val="37435078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5</a:t>
            </a:fld>
            <a:endParaRPr lang="en-US" dirty="0"/>
          </a:p>
        </p:txBody>
      </p:sp>
    </p:spTree>
    <p:extLst>
      <p:ext uri="{BB962C8B-B14F-4D97-AF65-F5344CB8AC3E}">
        <p14:creationId xmlns:p14="http://schemas.microsoft.com/office/powerpoint/2010/main" val="36633856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6</a:t>
            </a:fld>
            <a:endParaRPr lang="en-US" dirty="0"/>
          </a:p>
        </p:txBody>
      </p:sp>
    </p:spTree>
    <p:extLst>
      <p:ext uri="{BB962C8B-B14F-4D97-AF65-F5344CB8AC3E}">
        <p14:creationId xmlns:p14="http://schemas.microsoft.com/office/powerpoint/2010/main" val="4828874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7</a:t>
            </a:fld>
            <a:endParaRPr lang="en-US" dirty="0"/>
          </a:p>
        </p:txBody>
      </p:sp>
    </p:spTree>
    <p:extLst>
      <p:ext uri="{BB962C8B-B14F-4D97-AF65-F5344CB8AC3E}">
        <p14:creationId xmlns:p14="http://schemas.microsoft.com/office/powerpoint/2010/main" val="482887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8</a:t>
            </a:fld>
            <a:endParaRPr lang="en-US" dirty="0"/>
          </a:p>
        </p:txBody>
      </p:sp>
    </p:spTree>
    <p:extLst>
      <p:ext uri="{BB962C8B-B14F-4D97-AF65-F5344CB8AC3E}">
        <p14:creationId xmlns:p14="http://schemas.microsoft.com/office/powerpoint/2010/main" val="4828874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9</a:t>
            </a:fld>
            <a:endParaRPr lang="en-US" dirty="0"/>
          </a:p>
        </p:txBody>
      </p:sp>
    </p:spTree>
    <p:extLst>
      <p:ext uri="{BB962C8B-B14F-4D97-AF65-F5344CB8AC3E}">
        <p14:creationId xmlns:p14="http://schemas.microsoft.com/office/powerpoint/2010/main" val="4828874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E0F864C-44C4-4000-952D-01F31BFB3FD3}"/>
              </a:ext>
            </a:extLst>
          </p:cNvPr>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a:extLst>
              <a:ext uri="{FF2B5EF4-FFF2-40B4-BE49-F238E27FC236}">
                <a16:creationId xmlns:a16="http://schemas.microsoft.com/office/drawing/2014/main" xmlns="" id="{21392E06-C914-467E-9D4F-BD763EDA2D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a:extLst>
              <a:ext uri="{FF2B5EF4-FFF2-40B4-BE49-F238E27FC236}">
                <a16:creationId xmlns:a16="http://schemas.microsoft.com/office/drawing/2014/main" xmlns="" id="{1FBEFBAF-82E9-49AD-B2CF-7D154E024431}"/>
              </a:ext>
            </a:extLst>
          </p:cNvPr>
          <p:cNvSpPr>
            <a:spLocks noGrp="1"/>
          </p:cNvSpPr>
          <p:nvPr>
            <p:ph type="dt" sz="half" idx="10"/>
          </p:nvPr>
        </p:nvSpPr>
        <p:spPr/>
        <p:txBody>
          <a:bodyPr/>
          <a:lstStyle/>
          <a:p>
            <a:fld id="{40DA1498-92C7-4E4B-8045-C9195F453964}" type="datetimeFigureOut">
              <a:rPr lang="en-US" smtClean="0"/>
              <a:t>5/10/2020</a:t>
            </a:fld>
            <a:endParaRPr lang="en-US" dirty="0"/>
          </a:p>
        </p:txBody>
      </p:sp>
      <p:sp>
        <p:nvSpPr>
          <p:cNvPr id="5" name="Footer Placeholder 4">
            <a:extLst>
              <a:ext uri="{FF2B5EF4-FFF2-40B4-BE49-F238E27FC236}">
                <a16:creationId xmlns:a16="http://schemas.microsoft.com/office/drawing/2014/main" xmlns="" id="{5AD8006A-94B1-44F7-972D-56767EDE3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F5E7BFAB-D84B-45E1-A0BD-2516AC14F8AC}"/>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8564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5F7B869-BFB2-4C20-8AB1-46704BB3D177}"/>
              </a:ext>
            </a:extLst>
          </p:cNvPr>
          <p:cNvSpPr>
            <a:spLocks noGrp="1"/>
          </p:cNvSpPr>
          <p:nvPr>
            <p:ph type="title"/>
          </p:nvPr>
        </p:nvSpPr>
        <p:spPr/>
        <p:txBody>
          <a:bodyPr/>
          <a:lstStyle/>
          <a:p>
            <a:r>
              <a:rPr lang="en-US" smtClean="0"/>
              <a:t>Click to edit Master title style</a:t>
            </a:r>
            <a:endParaRPr lang="en-US"/>
          </a:p>
        </p:txBody>
      </p:sp>
      <p:sp>
        <p:nvSpPr>
          <p:cNvPr id="3" name="Vertical Text Placeholder 2">
            <a:extLst>
              <a:ext uri="{FF2B5EF4-FFF2-40B4-BE49-F238E27FC236}">
                <a16:creationId xmlns:a16="http://schemas.microsoft.com/office/drawing/2014/main" xmlns="" id="{19F007DB-4F12-4428-9C48-5120DF07046D}"/>
              </a:ext>
            </a:extLst>
          </p:cNvPr>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a16="http://schemas.microsoft.com/office/drawing/2014/main" xmlns="" id="{16FFA8DA-0E31-4CA6-BBFC-2467AAD1D30B}"/>
              </a:ext>
            </a:extLst>
          </p:cNvPr>
          <p:cNvSpPr>
            <a:spLocks noGrp="1"/>
          </p:cNvSpPr>
          <p:nvPr>
            <p:ph type="dt" sz="half" idx="10"/>
          </p:nvPr>
        </p:nvSpPr>
        <p:spPr/>
        <p:txBody>
          <a:bodyPr/>
          <a:lstStyle/>
          <a:p>
            <a:fld id="{40DA1498-92C7-4E4B-8045-C9195F453964}" type="datetimeFigureOut">
              <a:rPr lang="en-US" smtClean="0"/>
              <a:t>5/10/2020</a:t>
            </a:fld>
            <a:endParaRPr lang="en-US" dirty="0"/>
          </a:p>
        </p:txBody>
      </p:sp>
      <p:sp>
        <p:nvSpPr>
          <p:cNvPr id="5" name="Footer Placeholder 4">
            <a:extLst>
              <a:ext uri="{FF2B5EF4-FFF2-40B4-BE49-F238E27FC236}">
                <a16:creationId xmlns:a16="http://schemas.microsoft.com/office/drawing/2014/main" xmlns="" id="{064974BD-9845-459A-9AAA-12731E2507C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C2A71B0A-FDFB-4B2C-A9EC-2334C590013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31409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E60B5D73-1652-4A8E-B5A3-101523D7290A}"/>
              </a:ext>
            </a:extLst>
          </p:cNvPr>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a:extLst>
              <a:ext uri="{FF2B5EF4-FFF2-40B4-BE49-F238E27FC236}">
                <a16:creationId xmlns:a16="http://schemas.microsoft.com/office/drawing/2014/main" xmlns="" id="{A9B7FB99-7425-444D-B602-01B672BCE8C6}"/>
              </a:ext>
            </a:extLst>
          </p:cNvPr>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a16="http://schemas.microsoft.com/office/drawing/2014/main" xmlns="" id="{00EEA9C5-552A-48A1-AB54-ED54209B3B48}"/>
              </a:ext>
            </a:extLst>
          </p:cNvPr>
          <p:cNvSpPr>
            <a:spLocks noGrp="1"/>
          </p:cNvSpPr>
          <p:nvPr>
            <p:ph type="dt" sz="half" idx="10"/>
          </p:nvPr>
        </p:nvSpPr>
        <p:spPr/>
        <p:txBody>
          <a:bodyPr/>
          <a:lstStyle/>
          <a:p>
            <a:fld id="{40DA1498-92C7-4E4B-8045-C9195F453964}" type="datetimeFigureOut">
              <a:rPr lang="en-US" smtClean="0"/>
              <a:t>5/10/2020</a:t>
            </a:fld>
            <a:endParaRPr lang="en-US" dirty="0"/>
          </a:p>
        </p:txBody>
      </p:sp>
      <p:sp>
        <p:nvSpPr>
          <p:cNvPr id="5" name="Footer Placeholder 4">
            <a:extLst>
              <a:ext uri="{FF2B5EF4-FFF2-40B4-BE49-F238E27FC236}">
                <a16:creationId xmlns:a16="http://schemas.microsoft.com/office/drawing/2014/main" xmlns="" id="{1A83AAA3-4155-48FB-8F00-16DBE0C9C25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5D694EAE-CB3C-4DEF-A66D-583C7AAC92D8}"/>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746804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C807FBE-061D-452C-A8A6-213063CFD678}"/>
              </a:ext>
            </a:extLst>
          </p:cNvPr>
          <p:cNvSpPr>
            <a:spLocks noGrp="1"/>
          </p:cNvSpPr>
          <p:nvPr>
            <p:ph type="title"/>
          </p:nvPr>
        </p:nvSpPr>
        <p:spPr/>
        <p:txBody>
          <a:bodyPr/>
          <a:lstStyle/>
          <a:p>
            <a:r>
              <a:rPr lang="en-US" smtClean="0"/>
              <a:t>Click to edit Master title style</a:t>
            </a:r>
            <a:endParaRPr lang="en-US"/>
          </a:p>
        </p:txBody>
      </p:sp>
      <p:sp>
        <p:nvSpPr>
          <p:cNvPr id="3" name="Content Placeholder 2">
            <a:extLst>
              <a:ext uri="{FF2B5EF4-FFF2-40B4-BE49-F238E27FC236}">
                <a16:creationId xmlns:a16="http://schemas.microsoft.com/office/drawing/2014/main" xmlns="" id="{433A3535-1708-499D-B5D2-7D8F9FD182D0}"/>
              </a:ext>
            </a:extLst>
          </p:cNvPr>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a16="http://schemas.microsoft.com/office/drawing/2014/main" xmlns="" id="{ACB06063-A112-49AB-80C8-504D99ECD771}"/>
              </a:ext>
            </a:extLst>
          </p:cNvPr>
          <p:cNvSpPr>
            <a:spLocks noGrp="1"/>
          </p:cNvSpPr>
          <p:nvPr>
            <p:ph type="dt" sz="half" idx="10"/>
          </p:nvPr>
        </p:nvSpPr>
        <p:spPr/>
        <p:txBody>
          <a:bodyPr/>
          <a:lstStyle/>
          <a:p>
            <a:fld id="{40DA1498-92C7-4E4B-8045-C9195F453964}" type="datetimeFigureOut">
              <a:rPr lang="en-US" smtClean="0"/>
              <a:t>5/10/2020</a:t>
            </a:fld>
            <a:endParaRPr lang="en-US" dirty="0"/>
          </a:p>
        </p:txBody>
      </p:sp>
      <p:sp>
        <p:nvSpPr>
          <p:cNvPr id="5" name="Footer Placeholder 4">
            <a:extLst>
              <a:ext uri="{FF2B5EF4-FFF2-40B4-BE49-F238E27FC236}">
                <a16:creationId xmlns:a16="http://schemas.microsoft.com/office/drawing/2014/main" xmlns="" id="{6344C8D5-F898-4318-A76D-1FBD8732919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2976EC76-E8E8-4FFA-B671-7FA2F3EF5DE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2789287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6C2CABF-E3C1-431A-A69C-D4881CC43F0F}"/>
              </a:ext>
            </a:extLst>
          </p:cNvPr>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a:extLst>
              <a:ext uri="{FF2B5EF4-FFF2-40B4-BE49-F238E27FC236}">
                <a16:creationId xmlns:a16="http://schemas.microsoft.com/office/drawing/2014/main" xmlns="" id="{D5584226-69DA-4211-B2C8-C29FD05A4A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a:extLst>
              <a:ext uri="{FF2B5EF4-FFF2-40B4-BE49-F238E27FC236}">
                <a16:creationId xmlns:a16="http://schemas.microsoft.com/office/drawing/2014/main" xmlns="" id="{D5FF82DB-B518-40FD-8A66-44B874C055FB}"/>
              </a:ext>
            </a:extLst>
          </p:cNvPr>
          <p:cNvSpPr>
            <a:spLocks noGrp="1"/>
          </p:cNvSpPr>
          <p:nvPr>
            <p:ph type="dt" sz="half" idx="10"/>
          </p:nvPr>
        </p:nvSpPr>
        <p:spPr/>
        <p:txBody>
          <a:bodyPr/>
          <a:lstStyle/>
          <a:p>
            <a:fld id="{40DA1498-92C7-4E4B-8045-C9195F453964}" type="datetimeFigureOut">
              <a:rPr lang="en-US" smtClean="0"/>
              <a:t>5/10/2020</a:t>
            </a:fld>
            <a:endParaRPr lang="en-US" dirty="0"/>
          </a:p>
        </p:txBody>
      </p:sp>
      <p:sp>
        <p:nvSpPr>
          <p:cNvPr id="5" name="Footer Placeholder 4">
            <a:extLst>
              <a:ext uri="{FF2B5EF4-FFF2-40B4-BE49-F238E27FC236}">
                <a16:creationId xmlns:a16="http://schemas.microsoft.com/office/drawing/2014/main" xmlns="" id="{FCC1CCEE-725F-4745-837B-87EFB70E71D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C561522A-E0E6-406B-BF30-A7C7A57294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2300417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BCC9BDC-6F21-4EF5-A8DD-E35E27EACA58}"/>
              </a:ext>
            </a:extLst>
          </p:cNvPr>
          <p:cNvSpPr>
            <a:spLocks noGrp="1"/>
          </p:cNvSpPr>
          <p:nvPr>
            <p:ph type="title"/>
          </p:nvPr>
        </p:nvSpPr>
        <p:spPr/>
        <p:txBody>
          <a:bodyPr/>
          <a:lstStyle/>
          <a:p>
            <a:r>
              <a:rPr lang="en-US" smtClean="0"/>
              <a:t>Click to edit Master title style</a:t>
            </a:r>
            <a:endParaRPr lang="en-US"/>
          </a:p>
        </p:txBody>
      </p:sp>
      <p:sp>
        <p:nvSpPr>
          <p:cNvPr id="3" name="Content Placeholder 2">
            <a:extLst>
              <a:ext uri="{FF2B5EF4-FFF2-40B4-BE49-F238E27FC236}">
                <a16:creationId xmlns:a16="http://schemas.microsoft.com/office/drawing/2014/main" xmlns="" id="{6B968D5F-2AB6-42D3-A54E-AB3E60325170}"/>
              </a:ext>
            </a:extLst>
          </p:cNvPr>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a:extLst>
              <a:ext uri="{FF2B5EF4-FFF2-40B4-BE49-F238E27FC236}">
                <a16:creationId xmlns:a16="http://schemas.microsoft.com/office/drawing/2014/main" xmlns="" id="{465AB07F-D5F7-402A-AE4E-027BF1CA9127}"/>
              </a:ext>
            </a:extLst>
          </p:cNvPr>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a:extLst>
              <a:ext uri="{FF2B5EF4-FFF2-40B4-BE49-F238E27FC236}">
                <a16:creationId xmlns:a16="http://schemas.microsoft.com/office/drawing/2014/main" xmlns="" id="{85108EDC-3863-43B9-93C7-37465DC73B28}"/>
              </a:ext>
            </a:extLst>
          </p:cNvPr>
          <p:cNvSpPr>
            <a:spLocks noGrp="1"/>
          </p:cNvSpPr>
          <p:nvPr>
            <p:ph type="dt" sz="half" idx="10"/>
          </p:nvPr>
        </p:nvSpPr>
        <p:spPr/>
        <p:txBody>
          <a:bodyPr/>
          <a:lstStyle/>
          <a:p>
            <a:fld id="{40DA1498-92C7-4E4B-8045-C9195F453964}" type="datetimeFigureOut">
              <a:rPr lang="en-US" smtClean="0"/>
              <a:t>5/10/2020</a:t>
            </a:fld>
            <a:endParaRPr lang="en-US" dirty="0"/>
          </a:p>
        </p:txBody>
      </p:sp>
      <p:sp>
        <p:nvSpPr>
          <p:cNvPr id="6" name="Footer Placeholder 5">
            <a:extLst>
              <a:ext uri="{FF2B5EF4-FFF2-40B4-BE49-F238E27FC236}">
                <a16:creationId xmlns:a16="http://schemas.microsoft.com/office/drawing/2014/main" xmlns="" id="{A777D452-958D-4159-A9A4-16DD29680A0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xmlns="" id="{289654B6-1460-48B9-AC7E-592F68BAB276}"/>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7404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EE8C848-926A-4FD3-A311-A100A2662BE1}"/>
              </a:ext>
            </a:extLst>
          </p:cNvPr>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a:extLst>
              <a:ext uri="{FF2B5EF4-FFF2-40B4-BE49-F238E27FC236}">
                <a16:creationId xmlns:a16="http://schemas.microsoft.com/office/drawing/2014/main" xmlns="" id="{3C8ECD90-B4F0-4DFB-BB3D-F231020789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a:extLst>
              <a:ext uri="{FF2B5EF4-FFF2-40B4-BE49-F238E27FC236}">
                <a16:creationId xmlns:a16="http://schemas.microsoft.com/office/drawing/2014/main" xmlns="" id="{335A6C3A-033E-474B-AB97-D8291A04E7DD}"/>
              </a:ext>
            </a:extLst>
          </p:cNvPr>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a:extLst>
              <a:ext uri="{FF2B5EF4-FFF2-40B4-BE49-F238E27FC236}">
                <a16:creationId xmlns:a16="http://schemas.microsoft.com/office/drawing/2014/main" xmlns="" id="{A532B928-3A23-4FCA-AD1F-E45A467B54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a:extLst>
              <a:ext uri="{FF2B5EF4-FFF2-40B4-BE49-F238E27FC236}">
                <a16:creationId xmlns:a16="http://schemas.microsoft.com/office/drawing/2014/main" xmlns="" id="{3BDC8376-6FC6-4A11-B0DB-9A148E9C00E2}"/>
              </a:ext>
            </a:extLst>
          </p:cNvPr>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a:extLst>
              <a:ext uri="{FF2B5EF4-FFF2-40B4-BE49-F238E27FC236}">
                <a16:creationId xmlns:a16="http://schemas.microsoft.com/office/drawing/2014/main" xmlns="" id="{6E80206F-8846-425C-A56E-16FFBA442014}"/>
              </a:ext>
            </a:extLst>
          </p:cNvPr>
          <p:cNvSpPr>
            <a:spLocks noGrp="1"/>
          </p:cNvSpPr>
          <p:nvPr>
            <p:ph type="dt" sz="half" idx="10"/>
          </p:nvPr>
        </p:nvSpPr>
        <p:spPr/>
        <p:txBody>
          <a:bodyPr/>
          <a:lstStyle/>
          <a:p>
            <a:fld id="{40DA1498-92C7-4E4B-8045-C9195F453964}" type="datetimeFigureOut">
              <a:rPr lang="en-US" smtClean="0"/>
              <a:t>5/10/2020</a:t>
            </a:fld>
            <a:endParaRPr lang="en-US" dirty="0"/>
          </a:p>
        </p:txBody>
      </p:sp>
      <p:sp>
        <p:nvSpPr>
          <p:cNvPr id="8" name="Footer Placeholder 7">
            <a:extLst>
              <a:ext uri="{FF2B5EF4-FFF2-40B4-BE49-F238E27FC236}">
                <a16:creationId xmlns:a16="http://schemas.microsoft.com/office/drawing/2014/main" xmlns="" id="{6A45E89F-12CF-4561-A5F2-1E05783A306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xmlns="" id="{9EB4DFE4-927C-43B1-A061-5CB97FFB33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69058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560E367-8DA0-4655-BCBC-F4280D8642CD}"/>
              </a:ext>
            </a:extLst>
          </p:cNvPr>
          <p:cNvSpPr>
            <a:spLocks noGrp="1"/>
          </p:cNvSpPr>
          <p:nvPr>
            <p:ph type="title"/>
          </p:nvPr>
        </p:nvSpPr>
        <p:spPr/>
        <p:txBody>
          <a:bodyPr/>
          <a:lstStyle/>
          <a:p>
            <a:r>
              <a:rPr lang="en-US" smtClean="0"/>
              <a:t>Click to edit Master title style</a:t>
            </a:r>
            <a:endParaRPr lang="en-US"/>
          </a:p>
        </p:txBody>
      </p:sp>
      <p:sp>
        <p:nvSpPr>
          <p:cNvPr id="3" name="Date Placeholder 2">
            <a:extLst>
              <a:ext uri="{FF2B5EF4-FFF2-40B4-BE49-F238E27FC236}">
                <a16:creationId xmlns:a16="http://schemas.microsoft.com/office/drawing/2014/main" xmlns="" id="{2FEF9592-AA3C-4CF8-A5DB-4D010195A438}"/>
              </a:ext>
            </a:extLst>
          </p:cNvPr>
          <p:cNvSpPr>
            <a:spLocks noGrp="1"/>
          </p:cNvSpPr>
          <p:nvPr>
            <p:ph type="dt" sz="half" idx="10"/>
          </p:nvPr>
        </p:nvSpPr>
        <p:spPr/>
        <p:txBody>
          <a:bodyPr/>
          <a:lstStyle/>
          <a:p>
            <a:fld id="{40DA1498-92C7-4E4B-8045-C9195F453964}" type="datetimeFigureOut">
              <a:rPr lang="en-US" smtClean="0"/>
              <a:t>5/10/2020</a:t>
            </a:fld>
            <a:endParaRPr lang="en-US" dirty="0"/>
          </a:p>
        </p:txBody>
      </p:sp>
      <p:sp>
        <p:nvSpPr>
          <p:cNvPr id="4" name="Footer Placeholder 3">
            <a:extLst>
              <a:ext uri="{FF2B5EF4-FFF2-40B4-BE49-F238E27FC236}">
                <a16:creationId xmlns:a16="http://schemas.microsoft.com/office/drawing/2014/main" xmlns="" id="{3C2C9377-F93E-4515-852A-26470775515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xmlns="" id="{9AED076D-476B-42BA-8795-14FE6C1E6974}"/>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625551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1EA599B4-6AB2-4190-82B5-7667EE1E922A}"/>
              </a:ext>
            </a:extLst>
          </p:cNvPr>
          <p:cNvSpPr>
            <a:spLocks noGrp="1"/>
          </p:cNvSpPr>
          <p:nvPr>
            <p:ph type="dt" sz="half" idx="10"/>
          </p:nvPr>
        </p:nvSpPr>
        <p:spPr/>
        <p:txBody>
          <a:bodyPr/>
          <a:lstStyle/>
          <a:p>
            <a:fld id="{40DA1498-92C7-4E4B-8045-C9195F453964}" type="datetimeFigureOut">
              <a:rPr lang="en-US" smtClean="0"/>
              <a:t>5/10/2020</a:t>
            </a:fld>
            <a:endParaRPr lang="en-US" dirty="0"/>
          </a:p>
        </p:txBody>
      </p:sp>
      <p:sp>
        <p:nvSpPr>
          <p:cNvPr id="3" name="Footer Placeholder 2">
            <a:extLst>
              <a:ext uri="{FF2B5EF4-FFF2-40B4-BE49-F238E27FC236}">
                <a16:creationId xmlns:a16="http://schemas.microsoft.com/office/drawing/2014/main" xmlns="" id="{1B8FBFB3-AD86-4E39-B8AE-B4EC1452815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xmlns="" id="{B9A4AF55-C114-4B60-9A20-56B00A11B3B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058200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0883DA1-5CB8-405D-9613-8A9B7BC5664C}"/>
              </a:ext>
            </a:extLst>
          </p:cNvPr>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a:extLst>
              <a:ext uri="{FF2B5EF4-FFF2-40B4-BE49-F238E27FC236}">
                <a16:creationId xmlns:a16="http://schemas.microsoft.com/office/drawing/2014/main" xmlns="" id="{9842BB15-A24D-42E9-9CAE-BB82722630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a:extLst>
              <a:ext uri="{FF2B5EF4-FFF2-40B4-BE49-F238E27FC236}">
                <a16:creationId xmlns:a16="http://schemas.microsoft.com/office/drawing/2014/main" xmlns="" id="{78F0849D-D3C3-462A-9751-4EAB0B9145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a:extLst>
              <a:ext uri="{FF2B5EF4-FFF2-40B4-BE49-F238E27FC236}">
                <a16:creationId xmlns:a16="http://schemas.microsoft.com/office/drawing/2014/main" xmlns="" id="{F180DD20-7A20-4574-98A4-427795876739}"/>
              </a:ext>
            </a:extLst>
          </p:cNvPr>
          <p:cNvSpPr>
            <a:spLocks noGrp="1"/>
          </p:cNvSpPr>
          <p:nvPr>
            <p:ph type="dt" sz="half" idx="10"/>
          </p:nvPr>
        </p:nvSpPr>
        <p:spPr/>
        <p:txBody>
          <a:bodyPr/>
          <a:lstStyle/>
          <a:p>
            <a:fld id="{40DA1498-92C7-4E4B-8045-C9195F453964}" type="datetimeFigureOut">
              <a:rPr lang="en-US" smtClean="0"/>
              <a:t>5/10/2020</a:t>
            </a:fld>
            <a:endParaRPr lang="en-US" dirty="0"/>
          </a:p>
        </p:txBody>
      </p:sp>
      <p:sp>
        <p:nvSpPr>
          <p:cNvPr id="6" name="Footer Placeholder 5">
            <a:extLst>
              <a:ext uri="{FF2B5EF4-FFF2-40B4-BE49-F238E27FC236}">
                <a16:creationId xmlns:a16="http://schemas.microsoft.com/office/drawing/2014/main" xmlns="" id="{54D0ED2B-71C4-421A-9DB0-676E00C10BD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xmlns="" id="{78C4572A-ADFC-4C53-BCA2-42BDF693BC4D}"/>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230950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28F5C67-EEEC-4AB0-9653-0F80D6B10941}"/>
              </a:ext>
            </a:extLst>
          </p:cNvPr>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a:extLst>
              <a:ext uri="{FF2B5EF4-FFF2-40B4-BE49-F238E27FC236}">
                <a16:creationId xmlns:a16="http://schemas.microsoft.com/office/drawing/2014/main" xmlns="" id="{1DD50D6D-5277-4324-AF23-5FAF007834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a:extLst>
              <a:ext uri="{FF2B5EF4-FFF2-40B4-BE49-F238E27FC236}">
                <a16:creationId xmlns:a16="http://schemas.microsoft.com/office/drawing/2014/main" xmlns="" id="{75275657-2BF9-4761-96B6-50EE3CFCFA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a:extLst>
              <a:ext uri="{FF2B5EF4-FFF2-40B4-BE49-F238E27FC236}">
                <a16:creationId xmlns:a16="http://schemas.microsoft.com/office/drawing/2014/main" xmlns="" id="{5C3C3F7B-A4C8-4F9D-8165-BC5186EA0929}"/>
              </a:ext>
            </a:extLst>
          </p:cNvPr>
          <p:cNvSpPr>
            <a:spLocks noGrp="1"/>
          </p:cNvSpPr>
          <p:nvPr>
            <p:ph type="dt" sz="half" idx="10"/>
          </p:nvPr>
        </p:nvSpPr>
        <p:spPr/>
        <p:txBody>
          <a:bodyPr/>
          <a:lstStyle/>
          <a:p>
            <a:fld id="{40DA1498-92C7-4E4B-8045-C9195F453964}" type="datetimeFigureOut">
              <a:rPr lang="en-US" smtClean="0"/>
              <a:t>5/10/2020</a:t>
            </a:fld>
            <a:endParaRPr lang="en-US" dirty="0"/>
          </a:p>
        </p:txBody>
      </p:sp>
      <p:sp>
        <p:nvSpPr>
          <p:cNvPr id="6" name="Footer Placeholder 5">
            <a:extLst>
              <a:ext uri="{FF2B5EF4-FFF2-40B4-BE49-F238E27FC236}">
                <a16:creationId xmlns:a16="http://schemas.microsoft.com/office/drawing/2014/main" xmlns="" id="{DE696EA5-2FA2-464D-982F-C53E6426A84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xmlns="" id="{8911B398-191B-4AB1-86ED-00D0046EACF5}"/>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586601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7B3445CA-54C1-4DDE-A216-DD2414E3F5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a:extLst>
              <a:ext uri="{FF2B5EF4-FFF2-40B4-BE49-F238E27FC236}">
                <a16:creationId xmlns:a16="http://schemas.microsoft.com/office/drawing/2014/main" xmlns="" id="{0306395A-6879-4E93-B24E-067F88AC1D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a16="http://schemas.microsoft.com/office/drawing/2014/main" xmlns="" id="{9450FF5B-A6A6-4F0F-AA5D-3F0F69A43A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DA1498-92C7-4E4B-8045-C9195F453964}" type="datetimeFigureOut">
              <a:rPr lang="en-US" smtClean="0"/>
              <a:t>5/10/2020</a:t>
            </a:fld>
            <a:endParaRPr lang="en-US" dirty="0"/>
          </a:p>
        </p:txBody>
      </p:sp>
      <p:sp>
        <p:nvSpPr>
          <p:cNvPr id="5" name="Footer Placeholder 4">
            <a:extLst>
              <a:ext uri="{FF2B5EF4-FFF2-40B4-BE49-F238E27FC236}">
                <a16:creationId xmlns:a16="http://schemas.microsoft.com/office/drawing/2014/main" xmlns="" id="{FA798FAA-76CC-42EF-8BE0-466A41BBAB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xmlns="" id="{5149FF02-6890-4E10-B958-1097AD32C6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FEDF93-2BFD-41CA-ABC7-B039102F3792}" type="slidenum">
              <a:rPr lang="en-US" smtClean="0"/>
              <a:t>‹#›</a:t>
            </a:fld>
            <a:endParaRPr lang="en-US" dirty="0"/>
          </a:p>
        </p:txBody>
      </p:sp>
    </p:spTree>
    <p:extLst>
      <p:ext uri="{BB962C8B-B14F-4D97-AF65-F5344CB8AC3E}">
        <p14:creationId xmlns:p14="http://schemas.microsoft.com/office/powerpoint/2010/main" val="26037897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audio" Target="../media/media10.wav"/><Relationship Id="rId7" Type="http://schemas.openxmlformats.org/officeDocument/2006/relationships/image" Target="../media/image9.png"/><Relationship Id="rId2" Type="http://schemas.microsoft.com/office/2007/relationships/media" Target="../media/media10.wav"/><Relationship Id="rId1" Type="http://schemas.openxmlformats.org/officeDocument/2006/relationships/tags" Target="../tags/tag6.xml"/><Relationship Id="rId6" Type="http://schemas.openxmlformats.org/officeDocument/2006/relationships/audio" Target="../media/audio1.wav"/><Relationship Id="rId5" Type="http://schemas.openxmlformats.org/officeDocument/2006/relationships/notesSlide" Target="../notesSlides/notesSlide10.xml"/><Relationship Id="rId4" Type="http://schemas.openxmlformats.org/officeDocument/2006/relationships/slideLayout" Target="../slideLayouts/slideLayout7.xml"/><Relationship Id="rId9"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audio" Target="../media/media11.wav"/><Relationship Id="rId7" Type="http://schemas.openxmlformats.org/officeDocument/2006/relationships/image" Target="../media/image2.png"/><Relationship Id="rId2" Type="http://schemas.microsoft.com/office/2007/relationships/media" Target="../media/media11.wav"/><Relationship Id="rId1" Type="http://schemas.openxmlformats.org/officeDocument/2006/relationships/tags" Target="../tags/tag7.xml"/><Relationship Id="rId6" Type="http://schemas.openxmlformats.org/officeDocument/2006/relationships/image" Target="../media/image11.png"/><Relationship Id="rId5" Type="http://schemas.openxmlformats.org/officeDocument/2006/relationships/notesSlide" Target="../notesSlides/notesSlide11.xml"/><Relationship Id="rId4"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12.wav"/><Relationship Id="rId7" Type="http://schemas.openxmlformats.org/officeDocument/2006/relationships/audio" Target="../media/audio1.wav"/><Relationship Id="rId2" Type="http://schemas.microsoft.com/office/2007/relationships/media" Target="../media/media12.wav"/><Relationship Id="rId1" Type="http://schemas.openxmlformats.org/officeDocument/2006/relationships/tags" Target="../tags/tag8.xml"/><Relationship Id="rId6" Type="http://schemas.openxmlformats.org/officeDocument/2006/relationships/image" Target="../media/image12.png"/><Relationship Id="rId5" Type="http://schemas.openxmlformats.org/officeDocument/2006/relationships/notesSlide" Target="../notesSlides/notesSlide12.xml"/><Relationship Id="rId4"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audio" Target="../media/media13.wav"/><Relationship Id="rId2" Type="http://schemas.microsoft.com/office/2007/relationships/media" Target="../media/media13.wav"/><Relationship Id="rId1" Type="http://schemas.openxmlformats.org/officeDocument/2006/relationships/tags" Target="../tags/tag9.xml"/><Relationship Id="rId6" Type="http://schemas.openxmlformats.org/officeDocument/2006/relationships/image" Target="../media/image2.png"/><Relationship Id="rId5" Type="http://schemas.openxmlformats.org/officeDocument/2006/relationships/notesSlide" Target="../notesSlides/notesSlide13.xml"/><Relationship Id="rId4"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audio" Target="../media/media2.wav"/><Relationship Id="rId2" Type="http://schemas.microsoft.com/office/2007/relationships/media" Target="../media/media2.wav"/><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notesSlide" Target="../notesSlides/notesSlide2.xml"/><Relationship Id="rId4"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wav"/><Relationship Id="rId1" Type="http://schemas.microsoft.com/office/2007/relationships/media" Target="../media/media4.wav"/><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wav"/><Relationship Id="rId1" Type="http://schemas.microsoft.com/office/2007/relationships/media" Target="../media/media5.wav"/><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6.wav"/><Relationship Id="rId7" Type="http://schemas.openxmlformats.org/officeDocument/2006/relationships/audio" Target="../media/audio1.wav"/><Relationship Id="rId2" Type="http://schemas.microsoft.com/office/2007/relationships/media" Target="../media/media6.wav"/><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audio" Target="../media/media7.wav"/><Relationship Id="rId7" Type="http://schemas.openxmlformats.org/officeDocument/2006/relationships/image" Target="../media/image4.png"/><Relationship Id="rId2" Type="http://schemas.microsoft.com/office/2007/relationships/media" Target="../media/media7.wav"/><Relationship Id="rId1" Type="http://schemas.openxmlformats.org/officeDocument/2006/relationships/tags" Target="../tags/tag3.xml"/><Relationship Id="rId6" Type="http://schemas.openxmlformats.org/officeDocument/2006/relationships/audio" Target="../media/audio1.wav"/><Relationship Id="rId5" Type="http://schemas.openxmlformats.org/officeDocument/2006/relationships/notesSlide" Target="../notesSlides/notesSlide7.xml"/><Relationship Id="rId4"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audio" Target="../media/audio1.wav"/><Relationship Id="rId3" Type="http://schemas.openxmlformats.org/officeDocument/2006/relationships/audio" Target="../media/media8.wav"/><Relationship Id="rId7" Type="http://schemas.openxmlformats.org/officeDocument/2006/relationships/image" Target="../media/image6.png"/><Relationship Id="rId2" Type="http://schemas.microsoft.com/office/2007/relationships/media" Target="../media/media8.wav"/><Relationship Id="rId1" Type="http://schemas.openxmlformats.org/officeDocument/2006/relationships/tags" Target="../tags/tag4.xml"/><Relationship Id="rId6" Type="http://schemas.openxmlformats.org/officeDocument/2006/relationships/image" Target="../media/image5.png"/><Relationship Id="rId5" Type="http://schemas.openxmlformats.org/officeDocument/2006/relationships/notesSlide" Target="../notesSlides/notesSlide8.xml"/><Relationship Id="rId4" Type="http://schemas.openxmlformats.org/officeDocument/2006/relationships/slideLayout" Target="../slideLayouts/slideLayout7.xml"/><Relationship Id="rId9" Type="http://schemas.openxmlformats.org/officeDocument/2006/relationships/image" Target="../media/image2.png"/></Relationships>
</file>

<file path=ppt/slides/_rels/slide9.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audio" Target="../media/media9.wav"/><Relationship Id="rId7" Type="http://schemas.openxmlformats.org/officeDocument/2006/relationships/image" Target="../media/image7.png"/><Relationship Id="rId2" Type="http://schemas.microsoft.com/office/2007/relationships/media" Target="../media/media9.wav"/><Relationship Id="rId1" Type="http://schemas.openxmlformats.org/officeDocument/2006/relationships/tags" Target="../tags/tag5.xml"/><Relationship Id="rId6" Type="http://schemas.openxmlformats.org/officeDocument/2006/relationships/audio" Target="../media/audio1.wav"/><Relationship Id="rId5" Type="http://schemas.openxmlformats.org/officeDocument/2006/relationships/notesSlide" Target="../notesSlides/notesSlide9.xml"/><Relationship Id="rId4" Type="http://schemas.openxmlformats.org/officeDocument/2006/relationships/slideLayout" Target="../slideLayouts/slideLayout7.xml"/><Relationship Id="rId9"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4300AEF-1595-4419-801B-6E36A33BB8CF}"/>
              </a:ext>
            </a:extLst>
          </p:cNvPr>
          <p:cNvSpPr>
            <a:spLocks noGrp="1"/>
          </p:cNvSpPr>
          <p:nvPr>
            <p:ph type="ctrTitle"/>
          </p:nvPr>
        </p:nvSpPr>
        <p:spPr>
          <a:xfrm>
            <a:off x="1524000" y="4376036"/>
            <a:ext cx="9517166" cy="1384995"/>
          </a:xfrm>
        </p:spPr>
        <p:txBody>
          <a:bodyPr wrap="square" lIns="0" tIns="0" rIns="0" bIns="0" anchor="t">
            <a:spAutoFit/>
          </a:bodyPr>
          <a:lstStyle/>
          <a:p>
            <a:r>
              <a:rPr lang="en-US" dirty="0"/>
              <a:t>Exploratory Data Analysis</a:t>
            </a:r>
            <a:r>
              <a:rPr lang="en-US" dirty="0">
                <a:solidFill>
                  <a:schemeClr val="bg1"/>
                </a:solidFill>
              </a:rPr>
              <a:t/>
            </a:r>
            <a:br>
              <a:rPr lang="en-US" dirty="0">
                <a:solidFill>
                  <a:schemeClr val="bg1"/>
                </a:solidFill>
              </a:rPr>
            </a:br>
            <a:r>
              <a:rPr lang="en-US" sz="4000" dirty="0" smtClean="0">
                <a:solidFill>
                  <a:schemeClr val="bg1"/>
                </a:solidFill>
              </a:rPr>
              <a:t>facebook sample data</a:t>
            </a:r>
            <a:endParaRPr lang="en-US" dirty="0">
              <a:solidFill>
                <a:schemeClr val="bg1"/>
              </a:solidFill>
            </a:endParaRPr>
          </a:p>
        </p:txBody>
      </p:sp>
      <p:sp>
        <p:nvSpPr>
          <p:cNvPr id="4" name="Diamond 3">
            <a:extLst>
              <a:ext uri="{FF2B5EF4-FFF2-40B4-BE49-F238E27FC236}">
                <a16:creationId xmlns:a16="http://schemas.microsoft.com/office/drawing/2014/main" xmlns="" id="{1C59176D-59A8-4C02-B448-EE01232FB3E7}"/>
              </a:ext>
              <a:ext uri="{C183D7F6-B498-43B3-948B-1728B52AA6E4}">
                <adec:decorative xmlns:adec="http://schemas.microsoft.com/office/drawing/2017/decorative" xmlns="" val="1"/>
              </a:ext>
            </a:extLst>
          </p:cNvPr>
          <p:cNvSpPr/>
          <p:nvPr/>
        </p:nvSpPr>
        <p:spPr>
          <a:xfrm>
            <a:off x="4792319" y="-608242"/>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iamond 4">
            <a:extLst>
              <a:ext uri="{FF2B5EF4-FFF2-40B4-BE49-F238E27FC236}">
                <a16:creationId xmlns:a16="http://schemas.microsoft.com/office/drawing/2014/main" xmlns="" id="{A50B1817-3C7F-41BC-8557-7A00C928EE16}"/>
              </a:ext>
              <a:ext uri="{C183D7F6-B498-43B3-948B-1728B52AA6E4}">
                <adec:decorative xmlns:adec="http://schemas.microsoft.com/office/drawing/2017/decorative" xmlns="" val="1"/>
              </a:ext>
            </a:extLst>
          </p:cNvPr>
          <p:cNvSpPr/>
          <p:nvPr/>
        </p:nvSpPr>
        <p:spPr>
          <a:xfrm>
            <a:off x="4325258" y="-1770743"/>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descr="Icon of chart. ">
            <a:extLst>
              <a:ext uri="{FF2B5EF4-FFF2-40B4-BE49-F238E27FC236}">
                <a16:creationId xmlns:a16="http://schemas.microsoft.com/office/drawing/2014/main" xmlns="" id="{B95DF07A-CE7E-4D89-9AA0-25F4FFF3B9C7}"/>
              </a:ext>
            </a:extLst>
          </p:cNvPr>
          <p:cNvGrpSpPr/>
          <p:nvPr/>
        </p:nvGrpSpPr>
        <p:grpSpPr>
          <a:xfrm>
            <a:off x="5851021" y="3724968"/>
            <a:ext cx="489958" cy="492680"/>
            <a:chOff x="2025650" y="4786313"/>
            <a:chExt cx="285750" cy="287338"/>
          </a:xfrm>
          <a:solidFill>
            <a:schemeClr val="bg1"/>
          </a:solidFill>
        </p:grpSpPr>
        <p:sp>
          <p:nvSpPr>
            <p:cNvPr id="8" name="Freeform 565">
              <a:extLst>
                <a:ext uri="{FF2B5EF4-FFF2-40B4-BE49-F238E27FC236}">
                  <a16:creationId xmlns:a16="http://schemas.microsoft.com/office/drawing/2014/main" xmlns="" id="{548FC78B-EF83-4185-A63D-1A5A85640B62}"/>
                </a:ext>
              </a:extLst>
            </p:cNvPr>
            <p:cNvSpPr>
              <a:spLocks noEditPoints="1"/>
            </p:cNvSpPr>
            <p:nvPr/>
          </p:nvSpPr>
          <p:spPr bwMode="auto">
            <a:xfrm>
              <a:off x="2025650" y="4786313"/>
              <a:ext cx="285750" cy="287338"/>
            </a:xfrm>
            <a:custGeom>
              <a:avLst/>
              <a:gdLst>
                <a:gd name="T0" fmla="*/ 812 w 903"/>
                <a:gd name="T1" fmla="*/ 500 h 903"/>
                <a:gd name="T2" fmla="*/ 810 w 903"/>
                <a:gd name="T3" fmla="*/ 505 h 903"/>
                <a:gd name="T4" fmla="*/ 806 w 903"/>
                <a:gd name="T5" fmla="*/ 509 h 903"/>
                <a:gd name="T6" fmla="*/ 800 w 903"/>
                <a:gd name="T7" fmla="*/ 511 h 903"/>
                <a:gd name="T8" fmla="*/ 105 w 903"/>
                <a:gd name="T9" fmla="*/ 511 h 903"/>
                <a:gd name="T10" fmla="*/ 99 w 903"/>
                <a:gd name="T11" fmla="*/ 510 h 903"/>
                <a:gd name="T12" fmla="*/ 95 w 903"/>
                <a:gd name="T13" fmla="*/ 507 h 903"/>
                <a:gd name="T14" fmla="*/ 92 w 903"/>
                <a:gd name="T15" fmla="*/ 502 h 903"/>
                <a:gd name="T16" fmla="*/ 90 w 903"/>
                <a:gd name="T17" fmla="*/ 496 h 903"/>
                <a:gd name="T18" fmla="*/ 90 w 903"/>
                <a:gd name="T19" fmla="*/ 105 h 903"/>
                <a:gd name="T20" fmla="*/ 92 w 903"/>
                <a:gd name="T21" fmla="*/ 100 h 903"/>
                <a:gd name="T22" fmla="*/ 95 w 903"/>
                <a:gd name="T23" fmla="*/ 94 h 903"/>
                <a:gd name="T24" fmla="*/ 99 w 903"/>
                <a:gd name="T25" fmla="*/ 91 h 903"/>
                <a:gd name="T26" fmla="*/ 105 w 903"/>
                <a:gd name="T27" fmla="*/ 90 h 903"/>
                <a:gd name="T28" fmla="*/ 800 w 903"/>
                <a:gd name="T29" fmla="*/ 90 h 903"/>
                <a:gd name="T30" fmla="*/ 806 w 903"/>
                <a:gd name="T31" fmla="*/ 92 h 903"/>
                <a:gd name="T32" fmla="*/ 810 w 903"/>
                <a:gd name="T33" fmla="*/ 96 h 903"/>
                <a:gd name="T34" fmla="*/ 812 w 903"/>
                <a:gd name="T35" fmla="*/ 102 h 903"/>
                <a:gd name="T36" fmla="*/ 813 w 903"/>
                <a:gd name="T37" fmla="*/ 496 h 903"/>
                <a:gd name="T38" fmla="*/ 15 w 903"/>
                <a:gd name="T39" fmla="*/ 0 h 903"/>
                <a:gd name="T40" fmla="*/ 9 w 903"/>
                <a:gd name="T41" fmla="*/ 1 h 903"/>
                <a:gd name="T42" fmla="*/ 5 w 903"/>
                <a:gd name="T43" fmla="*/ 4 h 903"/>
                <a:gd name="T44" fmla="*/ 1 w 903"/>
                <a:gd name="T45" fmla="*/ 8 h 903"/>
                <a:gd name="T46" fmla="*/ 0 w 903"/>
                <a:gd name="T47" fmla="*/ 15 h 903"/>
                <a:gd name="T48" fmla="*/ 0 w 903"/>
                <a:gd name="T49" fmla="*/ 590 h 903"/>
                <a:gd name="T50" fmla="*/ 2 w 903"/>
                <a:gd name="T51" fmla="*/ 595 h 903"/>
                <a:gd name="T52" fmla="*/ 7 w 903"/>
                <a:gd name="T53" fmla="*/ 599 h 903"/>
                <a:gd name="T54" fmla="*/ 12 w 903"/>
                <a:gd name="T55" fmla="*/ 602 h 903"/>
                <a:gd name="T56" fmla="*/ 437 w 903"/>
                <a:gd name="T57" fmla="*/ 602 h 903"/>
                <a:gd name="T58" fmla="*/ 260 w 903"/>
                <a:gd name="T59" fmla="*/ 877 h 903"/>
                <a:gd name="T60" fmla="*/ 257 w 903"/>
                <a:gd name="T61" fmla="*/ 883 h 903"/>
                <a:gd name="T62" fmla="*/ 256 w 903"/>
                <a:gd name="T63" fmla="*/ 888 h 903"/>
                <a:gd name="T64" fmla="*/ 257 w 903"/>
                <a:gd name="T65" fmla="*/ 893 h 903"/>
                <a:gd name="T66" fmla="*/ 260 w 903"/>
                <a:gd name="T67" fmla="*/ 899 h 903"/>
                <a:gd name="T68" fmla="*/ 265 w 903"/>
                <a:gd name="T69" fmla="*/ 902 h 903"/>
                <a:gd name="T70" fmla="*/ 271 w 903"/>
                <a:gd name="T71" fmla="*/ 903 h 903"/>
                <a:gd name="T72" fmla="*/ 277 w 903"/>
                <a:gd name="T73" fmla="*/ 902 h 903"/>
                <a:gd name="T74" fmla="*/ 281 w 903"/>
                <a:gd name="T75" fmla="*/ 899 h 903"/>
                <a:gd name="T76" fmla="*/ 621 w 903"/>
                <a:gd name="T77" fmla="*/ 899 h 903"/>
                <a:gd name="T78" fmla="*/ 627 w 903"/>
                <a:gd name="T79" fmla="*/ 902 h 903"/>
                <a:gd name="T80" fmla="*/ 632 w 903"/>
                <a:gd name="T81" fmla="*/ 903 h 903"/>
                <a:gd name="T82" fmla="*/ 637 w 903"/>
                <a:gd name="T83" fmla="*/ 902 h 903"/>
                <a:gd name="T84" fmla="*/ 643 w 903"/>
                <a:gd name="T85" fmla="*/ 899 h 903"/>
                <a:gd name="T86" fmla="*/ 646 w 903"/>
                <a:gd name="T87" fmla="*/ 893 h 903"/>
                <a:gd name="T88" fmla="*/ 647 w 903"/>
                <a:gd name="T89" fmla="*/ 888 h 903"/>
                <a:gd name="T90" fmla="*/ 646 w 903"/>
                <a:gd name="T91" fmla="*/ 883 h 903"/>
                <a:gd name="T92" fmla="*/ 643 w 903"/>
                <a:gd name="T93" fmla="*/ 877 h 903"/>
                <a:gd name="T94" fmla="*/ 467 w 903"/>
                <a:gd name="T95" fmla="*/ 602 h 903"/>
                <a:gd name="T96" fmla="*/ 892 w 903"/>
                <a:gd name="T97" fmla="*/ 602 h 903"/>
                <a:gd name="T98" fmla="*/ 897 w 903"/>
                <a:gd name="T99" fmla="*/ 599 h 903"/>
                <a:gd name="T100" fmla="*/ 900 w 903"/>
                <a:gd name="T101" fmla="*/ 595 h 903"/>
                <a:gd name="T102" fmla="*/ 902 w 903"/>
                <a:gd name="T103" fmla="*/ 590 h 903"/>
                <a:gd name="T104" fmla="*/ 903 w 903"/>
                <a:gd name="T105" fmla="*/ 15 h 903"/>
                <a:gd name="T106" fmla="*/ 902 w 903"/>
                <a:gd name="T107" fmla="*/ 8 h 903"/>
                <a:gd name="T108" fmla="*/ 899 w 903"/>
                <a:gd name="T109" fmla="*/ 4 h 903"/>
                <a:gd name="T110" fmla="*/ 894 w 903"/>
                <a:gd name="T111" fmla="*/ 1 h 903"/>
                <a:gd name="T112" fmla="*/ 888 w 903"/>
                <a:gd name="T11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3" h="903">
                  <a:moveTo>
                    <a:pt x="813" y="496"/>
                  </a:moveTo>
                  <a:lnTo>
                    <a:pt x="812" y="500"/>
                  </a:lnTo>
                  <a:lnTo>
                    <a:pt x="811" y="502"/>
                  </a:lnTo>
                  <a:lnTo>
                    <a:pt x="810" y="505"/>
                  </a:lnTo>
                  <a:lnTo>
                    <a:pt x="808" y="507"/>
                  </a:lnTo>
                  <a:lnTo>
                    <a:pt x="806" y="509"/>
                  </a:lnTo>
                  <a:lnTo>
                    <a:pt x="804" y="510"/>
                  </a:lnTo>
                  <a:lnTo>
                    <a:pt x="800" y="511"/>
                  </a:lnTo>
                  <a:lnTo>
                    <a:pt x="797" y="511"/>
                  </a:lnTo>
                  <a:lnTo>
                    <a:pt x="105" y="511"/>
                  </a:lnTo>
                  <a:lnTo>
                    <a:pt x="102" y="511"/>
                  </a:lnTo>
                  <a:lnTo>
                    <a:pt x="99" y="510"/>
                  </a:lnTo>
                  <a:lnTo>
                    <a:pt x="97" y="509"/>
                  </a:lnTo>
                  <a:lnTo>
                    <a:pt x="95" y="507"/>
                  </a:lnTo>
                  <a:lnTo>
                    <a:pt x="93" y="505"/>
                  </a:lnTo>
                  <a:lnTo>
                    <a:pt x="92" y="502"/>
                  </a:lnTo>
                  <a:lnTo>
                    <a:pt x="90" y="500"/>
                  </a:lnTo>
                  <a:lnTo>
                    <a:pt x="90" y="496"/>
                  </a:lnTo>
                  <a:lnTo>
                    <a:pt x="90" y="316"/>
                  </a:lnTo>
                  <a:lnTo>
                    <a:pt x="90" y="105"/>
                  </a:lnTo>
                  <a:lnTo>
                    <a:pt x="90" y="102"/>
                  </a:lnTo>
                  <a:lnTo>
                    <a:pt x="92" y="100"/>
                  </a:lnTo>
                  <a:lnTo>
                    <a:pt x="93" y="96"/>
                  </a:lnTo>
                  <a:lnTo>
                    <a:pt x="95" y="94"/>
                  </a:lnTo>
                  <a:lnTo>
                    <a:pt x="97" y="92"/>
                  </a:lnTo>
                  <a:lnTo>
                    <a:pt x="99" y="91"/>
                  </a:lnTo>
                  <a:lnTo>
                    <a:pt x="102" y="90"/>
                  </a:lnTo>
                  <a:lnTo>
                    <a:pt x="105" y="90"/>
                  </a:lnTo>
                  <a:lnTo>
                    <a:pt x="798" y="90"/>
                  </a:lnTo>
                  <a:lnTo>
                    <a:pt x="800" y="90"/>
                  </a:lnTo>
                  <a:lnTo>
                    <a:pt x="804" y="91"/>
                  </a:lnTo>
                  <a:lnTo>
                    <a:pt x="806" y="92"/>
                  </a:lnTo>
                  <a:lnTo>
                    <a:pt x="808" y="94"/>
                  </a:lnTo>
                  <a:lnTo>
                    <a:pt x="810" y="96"/>
                  </a:lnTo>
                  <a:lnTo>
                    <a:pt x="811" y="100"/>
                  </a:lnTo>
                  <a:lnTo>
                    <a:pt x="812" y="102"/>
                  </a:lnTo>
                  <a:lnTo>
                    <a:pt x="813" y="105"/>
                  </a:lnTo>
                  <a:lnTo>
                    <a:pt x="813" y="496"/>
                  </a:lnTo>
                  <a:close/>
                  <a:moveTo>
                    <a:pt x="888" y="0"/>
                  </a:moveTo>
                  <a:lnTo>
                    <a:pt x="15" y="0"/>
                  </a:lnTo>
                  <a:lnTo>
                    <a:pt x="12" y="0"/>
                  </a:lnTo>
                  <a:lnTo>
                    <a:pt x="9" y="1"/>
                  </a:lnTo>
                  <a:lnTo>
                    <a:pt x="7" y="2"/>
                  </a:lnTo>
                  <a:lnTo>
                    <a:pt x="5" y="4"/>
                  </a:lnTo>
                  <a:lnTo>
                    <a:pt x="2" y="6"/>
                  </a:lnTo>
                  <a:lnTo>
                    <a:pt x="1" y="8"/>
                  </a:lnTo>
                  <a:lnTo>
                    <a:pt x="0" y="12"/>
                  </a:lnTo>
                  <a:lnTo>
                    <a:pt x="0" y="15"/>
                  </a:lnTo>
                  <a:lnTo>
                    <a:pt x="0" y="587"/>
                  </a:lnTo>
                  <a:lnTo>
                    <a:pt x="0" y="590"/>
                  </a:lnTo>
                  <a:lnTo>
                    <a:pt x="1" y="593"/>
                  </a:lnTo>
                  <a:lnTo>
                    <a:pt x="2" y="595"/>
                  </a:lnTo>
                  <a:lnTo>
                    <a:pt x="5" y="597"/>
                  </a:lnTo>
                  <a:lnTo>
                    <a:pt x="7" y="599"/>
                  </a:lnTo>
                  <a:lnTo>
                    <a:pt x="9" y="601"/>
                  </a:lnTo>
                  <a:lnTo>
                    <a:pt x="12" y="602"/>
                  </a:lnTo>
                  <a:lnTo>
                    <a:pt x="15" y="602"/>
                  </a:lnTo>
                  <a:lnTo>
                    <a:pt x="437" y="602"/>
                  </a:lnTo>
                  <a:lnTo>
                    <a:pt x="437" y="701"/>
                  </a:lnTo>
                  <a:lnTo>
                    <a:pt x="260" y="877"/>
                  </a:lnTo>
                  <a:lnTo>
                    <a:pt x="259" y="879"/>
                  </a:lnTo>
                  <a:lnTo>
                    <a:pt x="257" y="883"/>
                  </a:lnTo>
                  <a:lnTo>
                    <a:pt x="256" y="885"/>
                  </a:lnTo>
                  <a:lnTo>
                    <a:pt x="256" y="888"/>
                  </a:lnTo>
                  <a:lnTo>
                    <a:pt x="256" y="891"/>
                  </a:lnTo>
                  <a:lnTo>
                    <a:pt x="257" y="893"/>
                  </a:lnTo>
                  <a:lnTo>
                    <a:pt x="259" y="897"/>
                  </a:lnTo>
                  <a:lnTo>
                    <a:pt x="260" y="899"/>
                  </a:lnTo>
                  <a:lnTo>
                    <a:pt x="263" y="901"/>
                  </a:lnTo>
                  <a:lnTo>
                    <a:pt x="265" y="902"/>
                  </a:lnTo>
                  <a:lnTo>
                    <a:pt x="268" y="903"/>
                  </a:lnTo>
                  <a:lnTo>
                    <a:pt x="271" y="903"/>
                  </a:lnTo>
                  <a:lnTo>
                    <a:pt x="274" y="903"/>
                  </a:lnTo>
                  <a:lnTo>
                    <a:pt x="277" y="902"/>
                  </a:lnTo>
                  <a:lnTo>
                    <a:pt x="279" y="901"/>
                  </a:lnTo>
                  <a:lnTo>
                    <a:pt x="281" y="899"/>
                  </a:lnTo>
                  <a:lnTo>
                    <a:pt x="452" y="728"/>
                  </a:lnTo>
                  <a:lnTo>
                    <a:pt x="621" y="899"/>
                  </a:lnTo>
                  <a:lnTo>
                    <a:pt x="623" y="901"/>
                  </a:lnTo>
                  <a:lnTo>
                    <a:pt x="627" y="902"/>
                  </a:lnTo>
                  <a:lnTo>
                    <a:pt x="629" y="903"/>
                  </a:lnTo>
                  <a:lnTo>
                    <a:pt x="632" y="903"/>
                  </a:lnTo>
                  <a:lnTo>
                    <a:pt x="635" y="903"/>
                  </a:lnTo>
                  <a:lnTo>
                    <a:pt x="637" y="902"/>
                  </a:lnTo>
                  <a:lnTo>
                    <a:pt x="641" y="901"/>
                  </a:lnTo>
                  <a:lnTo>
                    <a:pt x="643" y="899"/>
                  </a:lnTo>
                  <a:lnTo>
                    <a:pt x="645" y="897"/>
                  </a:lnTo>
                  <a:lnTo>
                    <a:pt x="646" y="893"/>
                  </a:lnTo>
                  <a:lnTo>
                    <a:pt x="647" y="891"/>
                  </a:lnTo>
                  <a:lnTo>
                    <a:pt x="647" y="888"/>
                  </a:lnTo>
                  <a:lnTo>
                    <a:pt x="647" y="885"/>
                  </a:lnTo>
                  <a:lnTo>
                    <a:pt x="646" y="883"/>
                  </a:lnTo>
                  <a:lnTo>
                    <a:pt x="645" y="879"/>
                  </a:lnTo>
                  <a:lnTo>
                    <a:pt x="643" y="877"/>
                  </a:lnTo>
                  <a:lnTo>
                    <a:pt x="467" y="701"/>
                  </a:lnTo>
                  <a:lnTo>
                    <a:pt x="467" y="602"/>
                  </a:lnTo>
                  <a:lnTo>
                    <a:pt x="888" y="602"/>
                  </a:lnTo>
                  <a:lnTo>
                    <a:pt x="892" y="602"/>
                  </a:lnTo>
                  <a:lnTo>
                    <a:pt x="894" y="601"/>
                  </a:lnTo>
                  <a:lnTo>
                    <a:pt x="897" y="599"/>
                  </a:lnTo>
                  <a:lnTo>
                    <a:pt x="899" y="597"/>
                  </a:lnTo>
                  <a:lnTo>
                    <a:pt x="900" y="595"/>
                  </a:lnTo>
                  <a:lnTo>
                    <a:pt x="902" y="593"/>
                  </a:lnTo>
                  <a:lnTo>
                    <a:pt x="902" y="590"/>
                  </a:lnTo>
                  <a:lnTo>
                    <a:pt x="903" y="587"/>
                  </a:lnTo>
                  <a:lnTo>
                    <a:pt x="903" y="15"/>
                  </a:lnTo>
                  <a:lnTo>
                    <a:pt x="902" y="12"/>
                  </a:lnTo>
                  <a:lnTo>
                    <a:pt x="902" y="8"/>
                  </a:lnTo>
                  <a:lnTo>
                    <a:pt x="900" y="6"/>
                  </a:lnTo>
                  <a:lnTo>
                    <a:pt x="899" y="4"/>
                  </a:lnTo>
                  <a:lnTo>
                    <a:pt x="897" y="2"/>
                  </a:lnTo>
                  <a:lnTo>
                    <a:pt x="894" y="1"/>
                  </a:lnTo>
                  <a:lnTo>
                    <a:pt x="892" y="0"/>
                  </a:lnTo>
                  <a:lnTo>
                    <a:pt x="8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566">
              <a:extLst>
                <a:ext uri="{FF2B5EF4-FFF2-40B4-BE49-F238E27FC236}">
                  <a16:creationId xmlns:a16="http://schemas.microsoft.com/office/drawing/2014/main" xmlns="" id="{B7B50F87-A3AA-4FB6-9692-24BF5512FC5B}"/>
                </a:ext>
              </a:extLst>
            </p:cNvPr>
            <p:cNvSpPr>
              <a:spLocks/>
            </p:cNvSpPr>
            <p:nvPr/>
          </p:nvSpPr>
          <p:spPr bwMode="auto">
            <a:xfrm>
              <a:off x="2054225" y="4843463"/>
              <a:ext cx="200025" cy="73025"/>
            </a:xfrm>
            <a:custGeom>
              <a:avLst/>
              <a:gdLst>
                <a:gd name="T0" fmla="*/ 151 w 632"/>
                <a:gd name="T1" fmla="*/ 151 h 226"/>
                <a:gd name="T2" fmla="*/ 157 w 632"/>
                <a:gd name="T3" fmla="*/ 149 h 226"/>
                <a:gd name="T4" fmla="*/ 161 w 632"/>
                <a:gd name="T5" fmla="*/ 146 h 226"/>
                <a:gd name="T6" fmla="*/ 288 w 632"/>
                <a:gd name="T7" fmla="*/ 217 h 226"/>
                <a:gd name="T8" fmla="*/ 292 w 632"/>
                <a:gd name="T9" fmla="*/ 223 h 226"/>
                <a:gd name="T10" fmla="*/ 299 w 632"/>
                <a:gd name="T11" fmla="*/ 226 h 226"/>
                <a:gd name="T12" fmla="*/ 302 w 632"/>
                <a:gd name="T13" fmla="*/ 226 h 226"/>
                <a:gd name="T14" fmla="*/ 307 w 632"/>
                <a:gd name="T15" fmla="*/ 225 h 226"/>
                <a:gd name="T16" fmla="*/ 313 w 632"/>
                <a:gd name="T17" fmla="*/ 222 h 226"/>
                <a:gd name="T18" fmla="*/ 471 w 632"/>
                <a:gd name="T19" fmla="*/ 191 h 226"/>
                <a:gd name="T20" fmla="*/ 477 w 632"/>
                <a:gd name="T21" fmla="*/ 195 h 226"/>
                <a:gd name="T22" fmla="*/ 483 w 632"/>
                <a:gd name="T23" fmla="*/ 196 h 226"/>
                <a:gd name="T24" fmla="*/ 488 w 632"/>
                <a:gd name="T25" fmla="*/ 194 h 226"/>
                <a:gd name="T26" fmla="*/ 494 w 632"/>
                <a:gd name="T27" fmla="*/ 191 h 226"/>
                <a:gd name="T28" fmla="*/ 631 w 632"/>
                <a:gd name="T29" fmla="*/ 23 h 226"/>
                <a:gd name="T30" fmla="*/ 632 w 632"/>
                <a:gd name="T31" fmla="*/ 16 h 226"/>
                <a:gd name="T32" fmla="*/ 632 w 632"/>
                <a:gd name="T33" fmla="*/ 11 h 226"/>
                <a:gd name="T34" fmla="*/ 629 w 632"/>
                <a:gd name="T35" fmla="*/ 5 h 226"/>
                <a:gd name="T36" fmla="*/ 625 w 632"/>
                <a:gd name="T37" fmla="*/ 2 h 226"/>
                <a:gd name="T38" fmla="*/ 619 w 632"/>
                <a:gd name="T39" fmla="*/ 0 h 226"/>
                <a:gd name="T40" fmla="*/ 613 w 632"/>
                <a:gd name="T41" fmla="*/ 1 h 226"/>
                <a:gd name="T42" fmla="*/ 607 w 632"/>
                <a:gd name="T43" fmla="*/ 3 h 226"/>
                <a:gd name="T44" fmla="*/ 481 w 632"/>
                <a:gd name="T45" fmla="*/ 159 h 226"/>
                <a:gd name="T46" fmla="*/ 415 w 632"/>
                <a:gd name="T47" fmla="*/ 93 h 226"/>
                <a:gd name="T48" fmla="*/ 409 w 632"/>
                <a:gd name="T49" fmla="*/ 91 h 226"/>
                <a:gd name="T50" fmla="*/ 404 w 632"/>
                <a:gd name="T51" fmla="*/ 91 h 226"/>
                <a:gd name="T52" fmla="*/ 398 w 632"/>
                <a:gd name="T53" fmla="*/ 93 h 226"/>
                <a:gd name="T54" fmla="*/ 307 w 632"/>
                <a:gd name="T55" fmla="*/ 185 h 226"/>
                <a:gd name="T56" fmla="*/ 247 w 632"/>
                <a:gd name="T57" fmla="*/ 39 h 226"/>
                <a:gd name="T58" fmla="*/ 242 w 632"/>
                <a:gd name="T59" fmla="*/ 34 h 226"/>
                <a:gd name="T60" fmla="*/ 234 w 632"/>
                <a:gd name="T61" fmla="*/ 33 h 226"/>
                <a:gd name="T62" fmla="*/ 227 w 632"/>
                <a:gd name="T63" fmla="*/ 35 h 226"/>
                <a:gd name="T64" fmla="*/ 144 w 632"/>
                <a:gd name="T65" fmla="*/ 121 h 226"/>
                <a:gd name="T66" fmla="*/ 12 w 632"/>
                <a:gd name="T67" fmla="*/ 121 h 226"/>
                <a:gd name="T68" fmla="*/ 7 w 632"/>
                <a:gd name="T69" fmla="*/ 123 h 226"/>
                <a:gd name="T70" fmla="*/ 3 w 632"/>
                <a:gd name="T71" fmla="*/ 128 h 226"/>
                <a:gd name="T72" fmla="*/ 0 w 632"/>
                <a:gd name="T73" fmla="*/ 133 h 226"/>
                <a:gd name="T74" fmla="*/ 0 w 632"/>
                <a:gd name="T75" fmla="*/ 138 h 226"/>
                <a:gd name="T76" fmla="*/ 3 w 632"/>
                <a:gd name="T77" fmla="*/ 144 h 226"/>
                <a:gd name="T78" fmla="*/ 7 w 632"/>
                <a:gd name="T79" fmla="*/ 148 h 226"/>
                <a:gd name="T80" fmla="*/ 12 w 632"/>
                <a:gd name="T81" fmla="*/ 150 h 226"/>
                <a:gd name="T82" fmla="*/ 15 w 632"/>
                <a:gd name="T83" fmla="*/ 15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32" h="226">
                  <a:moveTo>
                    <a:pt x="15" y="151"/>
                  </a:moveTo>
                  <a:lnTo>
                    <a:pt x="151" y="151"/>
                  </a:lnTo>
                  <a:lnTo>
                    <a:pt x="154" y="150"/>
                  </a:lnTo>
                  <a:lnTo>
                    <a:pt x="157" y="149"/>
                  </a:lnTo>
                  <a:lnTo>
                    <a:pt x="159" y="148"/>
                  </a:lnTo>
                  <a:lnTo>
                    <a:pt x="161" y="146"/>
                  </a:lnTo>
                  <a:lnTo>
                    <a:pt x="230" y="75"/>
                  </a:lnTo>
                  <a:lnTo>
                    <a:pt x="288" y="217"/>
                  </a:lnTo>
                  <a:lnTo>
                    <a:pt x="289" y="220"/>
                  </a:lnTo>
                  <a:lnTo>
                    <a:pt x="292" y="223"/>
                  </a:lnTo>
                  <a:lnTo>
                    <a:pt x="294" y="224"/>
                  </a:lnTo>
                  <a:lnTo>
                    <a:pt x="299" y="226"/>
                  </a:lnTo>
                  <a:lnTo>
                    <a:pt x="300" y="226"/>
                  </a:lnTo>
                  <a:lnTo>
                    <a:pt x="302" y="226"/>
                  </a:lnTo>
                  <a:lnTo>
                    <a:pt x="304" y="226"/>
                  </a:lnTo>
                  <a:lnTo>
                    <a:pt x="307" y="225"/>
                  </a:lnTo>
                  <a:lnTo>
                    <a:pt x="309" y="223"/>
                  </a:lnTo>
                  <a:lnTo>
                    <a:pt x="313" y="222"/>
                  </a:lnTo>
                  <a:lnTo>
                    <a:pt x="407" y="127"/>
                  </a:lnTo>
                  <a:lnTo>
                    <a:pt x="471" y="191"/>
                  </a:lnTo>
                  <a:lnTo>
                    <a:pt x="473" y="193"/>
                  </a:lnTo>
                  <a:lnTo>
                    <a:pt x="477" y="195"/>
                  </a:lnTo>
                  <a:lnTo>
                    <a:pt x="480" y="196"/>
                  </a:lnTo>
                  <a:lnTo>
                    <a:pt x="483" y="196"/>
                  </a:lnTo>
                  <a:lnTo>
                    <a:pt x="486" y="195"/>
                  </a:lnTo>
                  <a:lnTo>
                    <a:pt x="488" y="194"/>
                  </a:lnTo>
                  <a:lnTo>
                    <a:pt x="492" y="193"/>
                  </a:lnTo>
                  <a:lnTo>
                    <a:pt x="494" y="191"/>
                  </a:lnTo>
                  <a:lnTo>
                    <a:pt x="629" y="25"/>
                  </a:lnTo>
                  <a:lnTo>
                    <a:pt x="631" y="23"/>
                  </a:lnTo>
                  <a:lnTo>
                    <a:pt x="632" y="19"/>
                  </a:lnTo>
                  <a:lnTo>
                    <a:pt x="632" y="16"/>
                  </a:lnTo>
                  <a:lnTo>
                    <a:pt x="632" y="14"/>
                  </a:lnTo>
                  <a:lnTo>
                    <a:pt x="632" y="11"/>
                  </a:lnTo>
                  <a:lnTo>
                    <a:pt x="631" y="9"/>
                  </a:lnTo>
                  <a:lnTo>
                    <a:pt x="629" y="5"/>
                  </a:lnTo>
                  <a:lnTo>
                    <a:pt x="627" y="3"/>
                  </a:lnTo>
                  <a:lnTo>
                    <a:pt x="625" y="2"/>
                  </a:lnTo>
                  <a:lnTo>
                    <a:pt x="621" y="1"/>
                  </a:lnTo>
                  <a:lnTo>
                    <a:pt x="619" y="0"/>
                  </a:lnTo>
                  <a:lnTo>
                    <a:pt x="616" y="0"/>
                  </a:lnTo>
                  <a:lnTo>
                    <a:pt x="613" y="1"/>
                  </a:lnTo>
                  <a:lnTo>
                    <a:pt x="611" y="2"/>
                  </a:lnTo>
                  <a:lnTo>
                    <a:pt x="607" y="3"/>
                  </a:lnTo>
                  <a:lnTo>
                    <a:pt x="605" y="5"/>
                  </a:lnTo>
                  <a:lnTo>
                    <a:pt x="481" y="159"/>
                  </a:lnTo>
                  <a:lnTo>
                    <a:pt x="418" y="95"/>
                  </a:lnTo>
                  <a:lnTo>
                    <a:pt x="415" y="93"/>
                  </a:lnTo>
                  <a:lnTo>
                    <a:pt x="412" y="91"/>
                  </a:lnTo>
                  <a:lnTo>
                    <a:pt x="409" y="91"/>
                  </a:lnTo>
                  <a:lnTo>
                    <a:pt x="407" y="90"/>
                  </a:lnTo>
                  <a:lnTo>
                    <a:pt x="404" y="91"/>
                  </a:lnTo>
                  <a:lnTo>
                    <a:pt x="400" y="91"/>
                  </a:lnTo>
                  <a:lnTo>
                    <a:pt x="398" y="93"/>
                  </a:lnTo>
                  <a:lnTo>
                    <a:pt x="396" y="95"/>
                  </a:lnTo>
                  <a:lnTo>
                    <a:pt x="307" y="185"/>
                  </a:lnTo>
                  <a:lnTo>
                    <a:pt x="249" y="42"/>
                  </a:lnTo>
                  <a:lnTo>
                    <a:pt x="247" y="39"/>
                  </a:lnTo>
                  <a:lnTo>
                    <a:pt x="244" y="36"/>
                  </a:lnTo>
                  <a:lnTo>
                    <a:pt x="242" y="34"/>
                  </a:lnTo>
                  <a:lnTo>
                    <a:pt x="237" y="33"/>
                  </a:lnTo>
                  <a:lnTo>
                    <a:pt x="234" y="33"/>
                  </a:lnTo>
                  <a:lnTo>
                    <a:pt x="230" y="33"/>
                  </a:lnTo>
                  <a:lnTo>
                    <a:pt x="227" y="35"/>
                  </a:lnTo>
                  <a:lnTo>
                    <a:pt x="224" y="38"/>
                  </a:lnTo>
                  <a:lnTo>
                    <a:pt x="144" y="121"/>
                  </a:lnTo>
                  <a:lnTo>
                    <a:pt x="15" y="121"/>
                  </a:lnTo>
                  <a:lnTo>
                    <a:pt x="12" y="121"/>
                  </a:lnTo>
                  <a:lnTo>
                    <a:pt x="9" y="122"/>
                  </a:lnTo>
                  <a:lnTo>
                    <a:pt x="7" y="123"/>
                  </a:lnTo>
                  <a:lnTo>
                    <a:pt x="5" y="126"/>
                  </a:lnTo>
                  <a:lnTo>
                    <a:pt x="3" y="128"/>
                  </a:lnTo>
                  <a:lnTo>
                    <a:pt x="2" y="130"/>
                  </a:lnTo>
                  <a:lnTo>
                    <a:pt x="0" y="133"/>
                  </a:lnTo>
                  <a:lnTo>
                    <a:pt x="0" y="136"/>
                  </a:lnTo>
                  <a:lnTo>
                    <a:pt x="0" y="138"/>
                  </a:lnTo>
                  <a:lnTo>
                    <a:pt x="2" y="142"/>
                  </a:lnTo>
                  <a:lnTo>
                    <a:pt x="3" y="144"/>
                  </a:lnTo>
                  <a:lnTo>
                    <a:pt x="5" y="146"/>
                  </a:lnTo>
                  <a:lnTo>
                    <a:pt x="7" y="148"/>
                  </a:lnTo>
                  <a:lnTo>
                    <a:pt x="9" y="150"/>
                  </a:lnTo>
                  <a:lnTo>
                    <a:pt x="12" y="150"/>
                  </a:lnTo>
                  <a:lnTo>
                    <a:pt x="15" y="151"/>
                  </a:lnTo>
                  <a:lnTo>
                    <a:pt x="15"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pic>
        <p:nvPicPr>
          <p:cNvPr id="3" name="Picture 2"/>
          <p:cNvPicPr>
            <a:picLocks noChangeAspect="1"/>
          </p:cNvPicPr>
          <p:nvPr/>
        </p:nvPicPr>
        <p:blipFill rotWithShape="1">
          <a:blip r:embed="rId5"/>
          <a:srcRect l="2084" t="1656" b="2003"/>
          <a:stretch/>
        </p:blipFill>
        <p:spPr>
          <a:xfrm>
            <a:off x="9673838" y="8545"/>
            <a:ext cx="2518161" cy="2486826"/>
          </a:xfrm>
          <a:prstGeom prst="rect">
            <a:avLst/>
          </a:prstGeom>
        </p:spPr>
      </p:pic>
      <p:pic>
        <p:nvPicPr>
          <p:cNvPr id="11" name="Audio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387849042"/>
      </p:ext>
    </p:extLst>
  </p:cSld>
  <p:clrMapOvr>
    <a:masterClrMapping/>
  </p:clrMapOvr>
  <mc:AlternateContent xmlns:mc="http://schemas.openxmlformats.org/markup-compatibility/2006">
    <mc:Choice xmlns:p14="http://schemas.microsoft.com/office/powerpoint/2010/main" Requires="p14">
      <p:transition spd="slow" p14:dur="2000" advTm="7854"/>
    </mc:Choice>
    <mc:Fallback>
      <p:transition spd="slow" advTm="78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xmlns="" id="{B5981CF1-BC08-49F8-B0F9-AAF98EC67450}"/>
              </a:ext>
            </a:extLst>
          </p:cNvPr>
          <p:cNvSpPr>
            <a:spLocks noGrp="1"/>
          </p:cNvSpPr>
          <p:nvPr>
            <p:ph type="title" idx="4294967295"/>
          </p:nvPr>
        </p:nvSpPr>
        <p:spPr>
          <a:xfrm>
            <a:off x="0" y="365125"/>
            <a:ext cx="10515600" cy="1325563"/>
          </a:xfrm>
        </p:spPr>
        <p:txBody>
          <a:bodyPr/>
          <a:lstStyle/>
          <a:p>
            <a:r>
              <a:rPr lang="en-US" dirty="0"/>
              <a:t>Project analysis slide 2</a:t>
            </a:r>
          </a:p>
        </p:txBody>
      </p:sp>
      <p:cxnSp>
        <p:nvCxnSpPr>
          <p:cNvPr id="8" name="Straight Connector 7">
            <a:extLst>
              <a:ext uri="{FF2B5EF4-FFF2-40B4-BE49-F238E27FC236}">
                <a16:creationId xmlns:a16="http://schemas.microsoft.com/office/drawing/2014/main" xmlns="" id="{D0986099-F5F2-4E8B-BE17-81194861A00C}"/>
              </a:ext>
              <a:ext uri="{C183D7F6-B498-43B3-948B-1728B52AA6E4}">
                <adec:decorative xmlns:adec="http://schemas.microsoft.com/office/drawing/2017/decorative" xmlns="" val="1"/>
              </a:ext>
            </a:extLst>
          </p:cNvPr>
          <p:cNvCxnSpPr>
            <a:cxnSpLocks/>
          </p:cNvCxnSpPr>
          <p:nvPr/>
        </p:nvCxnSpPr>
        <p:spPr>
          <a:xfrm>
            <a:off x="8409062" y="522898"/>
            <a:ext cx="3782938"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xmlns=""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smtClean="0">
                <a:solidFill>
                  <a:schemeClr val="tx1">
                    <a:lumMod val="75000"/>
                    <a:lumOff val="25000"/>
                  </a:schemeClr>
                </a:solidFill>
              </a:rPr>
              <a:t>EDA</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xmlns="" id="{83E690F4-843A-47A5-8620-4FB01C0D8E68}"/>
              </a:ext>
              <a:ext uri="{C183D7F6-B498-43B3-948B-1728B52AA6E4}">
                <adec:decorative xmlns:adec="http://schemas.microsoft.com/office/drawing/2017/decorative" xmlns="" val="1"/>
              </a:ext>
            </a:extLst>
          </p:cNvPr>
          <p:cNvCxnSpPr>
            <a:cxnSpLocks/>
          </p:cNvCxnSpPr>
          <p:nvPr/>
        </p:nvCxnSpPr>
        <p:spPr>
          <a:xfrm>
            <a:off x="0" y="522898"/>
            <a:ext cx="3743058"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Action Button: Help 1">
            <a:hlinkClick r:id="" action="ppaction://noaction" highlightClick="1"/>
          </p:cNvPr>
          <p:cNvSpPr/>
          <p:nvPr/>
        </p:nvSpPr>
        <p:spPr>
          <a:xfrm>
            <a:off x="683663" y="910696"/>
            <a:ext cx="726393" cy="666572"/>
          </a:xfrm>
          <a:prstGeom prst="actionButtonHelp">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811708" y="1025496"/>
            <a:ext cx="9497975" cy="369332"/>
          </a:xfrm>
          <a:prstGeom prst="rect">
            <a:avLst/>
          </a:prstGeom>
          <a:noFill/>
        </p:spPr>
        <p:txBody>
          <a:bodyPr wrap="square" rtlCol="0">
            <a:spAutoFit/>
          </a:bodyPr>
          <a:lstStyle/>
          <a:p>
            <a:r>
              <a:rPr lang="en-US" b="1" dirty="0" smtClean="0"/>
              <a:t>How do users behave in terms of posting likes?</a:t>
            </a:r>
            <a:endParaRPr lang="en-US" b="1" dirty="0"/>
          </a:p>
        </p:txBody>
      </p:sp>
      <p:sp>
        <p:nvSpPr>
          <p:cNvPr id="7" name="Action Button: Information 6">
            <a:hlinkClick r:id="" action="ppaction://noaction" highlightClick="1"/>
          </p:cNvPr>
          <p:cNvSpPr/>
          <p:nvPr/>
        </p:nvSpPr>
        <p:spPr>
          <a:xfrm>
            <a:off x="215900" y="4683980"/>
            <a:ext cx="570500" cy="484605"/>
          </a:xfrm>
          <a:prstGeom prst="actionButtonInformati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799100" y="4683980"/>
            <a:ext cx="4820442" cy="923330"/>
          </a:xfrm>
          <a:prstGeom prst="rect">
            <a:avLst/>
          </a:prstGeom>
        </p:spPr>
        <p:txBody>
          <a:bodyPr wrap="square">
            <a:spAutoFit/>
          </a:bodyPr>
          <a:lstStyle/>
          <a:p>
            <a:r>
              <a:rPr lang="en-US" b="1" dirty="0" smtClean="0">
                <a:solidFill>
                  <a:srgbClr val="000000"/>
                </a:solidFill>
                <a:latin typeface="&amp;quot"/>
              </a:rPr>
              <a:t>Females post significantly higher likes compared to males. The likes posted reduce drastically post 30 years of age.</a:t>
            </a:r>
            <a:endParaRPr lang="en-US" dirty="0"/>
          </a:p>
        </p:txBody>
      </p:sp>
      <p:sp>
        <p:nvSpPr>
          <p:cNvPr id="5" name="AutoShape 2" descr="data:image/png;base64,iVBORw0KGgoAAAANSUhEUgAAAZAAAAEwCAYAAACZoyciAAAABHNCSVQICAgIfAhkiAAAAAlwSFlzAAALEgAACxIB0t1+/AAAADh0RVh0U29mdHdhcmUAbWF0cGxvdGxpYiB2ZXJzaW9uMy4yLjEsIGh0dHA6Ly9tYXRwbG90bGliLm9yZy+j8jraAAAgAElEQVR4nO3dfVRUdeIG8GdQmBkQFQOxJBRFJCMhQUcX1NQ8ZWtqOeZLmecouumiKyEi6bokGKC8pOZL5GvpUua2mnlKN3XdNFCBdXdBBCGUrEDIsoBhZnDu7w9/TE2AXq/D3AGezzme43y/M95n6DYP93UUgiAIICIiukcOcgcgIqK2iQVCRESSsECIiEgSFggREUnCAiEiIklYIEREJIlNC6SiogJLliyBRqNBaGgoYmNjcfPmTQDAsWPHMHDgQIs/EydONL/WaDRizZo10Gg00Gg0SElJgclksmV8IiL6lc62WpDJZMKiRYvg5uaGPXv2wGAwIC4uDjExMdi2bRtKSkoQFhaGpKSkX8J1/iVeWloazpw5g4yMDNTU1CAmJgZdu3bFggULRC+/trYWjo6OUCgUVn9/RETtkSAIMBqNcHFxgYOD5TaHzQqksLAQBQUFOH36NDw8PAAAK1euxKxZs/DTTz+hpKQEfn5+5rlf0+v1yMzMRHp6OgIDAwEAUVFRSElJQXh4eJM31Zza2loUFxdb900REXUQfn5+cHV1tRizWYE89NBDeOeddywKonFLQK/X4/Llyxg+fHizry0sLIROp0NISIh5LCQkBNXV1SgvL0ffvn3vunxHR0cAt38ITk5O9/FOqFF+fj4CAgLkjkHUBNdN6zEYDCguLjZ/hv6azQrEzc0No0aNshjbvXs3+vbtCzc3N5SVlSE7Oxs7d+6EXq/HyJEjER0dDVdXV1RWVsLZ2dmi/RqLqKKiQlSBNJaVk5MTlEql9d5YB8efJdkrrpvW1dyuf9nOwsrIyMCxY8fw2muvoby8HEajEQ4ODkhLS0NcXBzOnz+PpUuXAgB0Ol2TrYbGxwaDwebZiYjIhlsgv7Z582Zs3LgRq1evxujRowEA2dnZ6N69u7nlevToAa1WiytXrkClUjUpisbHarX6npadn59vhXdAjXJzc+WOQNQsrputz+YFsnbtWrz33nuIi4vDzJkzzeNubm4Wz/P19QUAVFZWolevXqirq0NtbS1cXFwAAFVVVQAAT0/Pe1p+QEAAN22tJDc3F8HBwXLHIGqC66b16PX6Fn/xtukurA0bNmDv3r1ITEy0KI8TJ05g6NChqK2tNY9dvHgRDg4O8PHxgb+/P9RqtcVvFDk5OXB3d4e3t7ct3wIREf0/mxXIpUuXsG3bNsydOxdhYWGoqqoy/wkKCoJSqURsbCxKS0tx9uxZrFy5ElOnTkXPnj2hUqmg1WqRkJCAvLw8ZGVlITU1FXPmzLFVfCIi+g2b7cI6evQoTCYTtm/fju3bt1vMHT58GDt27EBycjKmTZsGJycnTJw4EcuXLzc/Jzo6Gnq9HuHh4VAqldBqtZg/f76t4hMR0W8oOso3Ejbux+MxEOvhfmayV1w3redOn528maIdMhhvyR1BlLbwP2hb+VkStUWynMZLd+bk2AnPRh2SO0a7cDh1stwRiNotboEQEZEkLBAiIpKEBUJERJKwQIiISBIWCBERScICISIiSVggREQkCQuEiIgkYYEQEZEkLBAiIpKEBUJERJKwQIiISBIWCBERScICISIiSVggREQkCQuEiIgkYYEQEZEkLBAiIpKEBUJERJKwQIiISBIWCBERScICISIiSVggREQkCQuEiIgkYYEQEZEkLBAiIpKEBUJERJKwQIiISBIWCBERSWLTAqmoqMCSJUug0WgQGhqK2NhY3Lx5EwBgNBqxZs0aaDQaaDQapKSkwGQymV97t3kiIrItmxWIyWTCokWLUFtbiz179mDr1q0oKipCTEwMACAtLQ1nzpxBRkYG0tLScPDgQWzfvt38+rvNExGRbdmsQAoLC1FQUICkpCT4+/tj8ODBWLlyJU6ePImqqipkZmZixYoVCAwMRGhoKKKiorBnzx6YTCbo9fo7zhMRke3ZrEAeeughvPPOO/Dw8DCPKRQKAMA333wDnU6HkJAQ81xISAiqq6tRXl6OwsLCO84TEZHt2axA3NzcMGrUKIux3bt3o2/fvqisrISzszNcXV3Nc41FU1FRcdd5IiKyvc5yLTgjIwPHjh3D22+/jR9++AFOTk4W842PDQYDdDrdHefvRX5+/n2kto3g4GC5I7Qrubm5ckcgGfC/e+uTpUA2b96MjRs3YvXq1Rg9ejQ+++yzJkXQ+FitVkOlUt1x/l4EBARAqVTeR3pqa1jIHU9ubi7/u1uJXq9v8RdvmxfI2rVr8d577yEuLg4zZ84EAPTq1Qt1dXWora2Fi4sLAKCqqgoA4OnpCUdHxzvOExGR7dn0OpANGzZg7969SExMNJcHAPj7+0OtVltscubk5MDd3R3e3t53nSciItuzWYFcunQJ27Ztw9y5cxEWFoaqqirzn86dO0Or1SIhIQF5eXnIyspCamoq5syZAwBQqVR3nCciItuz2S6so0ePwmQyYfv27U0uADx8+DCio6Oh1+sRHh4OpVIJrVaL+fPnm59zt3kiIrIthSAIgtwhbKHxQFBbOYj+bNQhuSO0C4dTJ8sdgWTAg+jWc6fPTt5MkYiIJGGBEBGRJCwQIiKShAVCRESSsECIiEgSFggREUnCAiEiIklYIEREJAkLhIiIJGGBEBGRJCwQIiKShAVCRESSsECIiEgSFggREUnCAiEiIklEFcjLL7+Mn376qcn4jRs3MGXKFKuHIiIi+9fiNxKeO3cOZWVlAIDz58/jwIEDcHFxsXhOaWkpysvLWzchERHZpRYLxMnJCX/5y18AAAqFAuvWrWvyHBcXF/zhD39ovXRERGS3WiyQoKAgXLp0CQDg7++P06dPw93d3WbBiIjIvrVYIL/WWCRERESNRBWIyWTC4cOHkZeXB6PRCEEQLOYTExNbJRwREdkvUQWybt067N69G/369YOrq6vFnEKhaJVgRERk30QVyLFjx7B8+XLMnTu3tfMQEVEbIeo6kBs3buDJJ59s7SxEZOcMxltyRxAlODhY7giitJWfZ0tEbYEMHToUeXl58Pb2bu08RGTHnBw74dmoQ3LHaDcOp06WO8J9EVUg48ePR0JCAv773//Cx8cHTk5O5jmFQoEXXnih1QISEZF9ElUgq1evBgD89a9/bTLHAiEi6ph4HQgREUnCu/ESEZEkorZAwsLC7jh/+vRpq4QhIqK2Q1SBTJ8+3eKCQaPRiKtXr+Jf//oXoqKiWi0cERHZL1EFsnjx4mbH9+3bh5ycHLz44ov3tFCDwYDnnnsOy5Ytw5gxYwDcvljxt8sZMGAAPvnkEwC3SysxMRFHjhwBAEybNg2vvvoqHBy4F46ISA6iCqQlTzzxBFJTU+/pNfX19YiMjERJSYnFeElJCcLCwpCUlPRLuM6/xEtLS8OZM2eQkZGBmpoaxMTEoGvXrliwYMH9vAUiIpLovn59//LLL6FUKkU/v6CgAFqtFt9++22TuZKSEvj5+cHDw8P8x83NDQCg1+uRmZmJFStWIDAwEKGhoYiKisKePXtgMpnu5y0QEZFEorZAZsyY0WSspqYGpaWlmDNnjuiFZWdnY9y4cVi4cCECAwMt5i5fvozhw4c3+7rCwkLodDqEhISYx0JCQlBdXY3y8nL07dtXdAYiIrIOUQXi4+PTZMzR0RHh4eF49tlnRS9s3rx5zY43NDSgrKwM2dnZ2LlzJ/R6PUaOHIno6Gi4urqisrISzs7OFncC9vDwAABUVFSwQIiIZCCqQFr7+z7Ky8thNBrh4OCAtLQ0VFVVISkpCUuXLsWOHTug0+ksbp8CwPzYYDDc07Ly8/Otlru1tJUbwbUVubm5ckdoN7huWl9bXj9FH0S/du0a3n33XVy6dAlOTk4YMGAAZs2ahYcffvi+Q/Tr1w/Z2dno3r27+XThHj16QKvV4sqVK1CpVE2KovGxWq2+p2UFBATc03Ebavv4oUf2zN7XT71e3+Iv3qIOohcVFWHKlCn49NNP4erqCkdHRxw+fBhTpkxBcXGxVUK6ublZXGvi6+sLAKisrESvXr1QV1eH2tpa83xVVRUAwNPT0yrLJyKieyOqQFJSUjBs2DB8/vnn2Lx5M7Zu3YrPP/8cGo0GaWlp9x3ixIkTGDp0qEVBXLx4EQ4ODvDx8YG/vz/UarXFpl5OTg7c3d15i3kiIpmIKpCcnBwsWbLEYtePSqXC4sWLkZOTc98hgoODoVQqERsbi9LSUpw9exYrV67E1KlT0bNnT6hUKmi1WiQkJCAvLw9ZWVlITU29pzPAiIjIukQdA1GpVC3OWeM6jG7dumHHjh1ITk7GtGnT4OTkhIkTJ2L58uXm50RHR0Ov1yM8PBxKpRJarRbz58+/72UTEZE0ogokODgYGzZswJtvvmneCqmvr8fGjRslHwAqKiqyeDxw4EDs3LmzxecrlUrEx8cjPj5e0vKIiMi6RBVIZGQkZsyYgbFjx2LQoEEAbl9V3tDQgL1797ZqQCIisk+ijoH0798fhw4dwpQpU8xjzz//PA4ePAg/P79WC0dERPZL9HUgzs7OmDp1Kvr16wcA+OSTT+54bISIiNo3UVsgBQUFeOqpp7B//37zWFpaGp599lmrXQdCRERti6gCSUpKwpgxYxAZGWkeO3r0KEJDQ5GcnNxq4YiIyH6JKpD8/HwsWrTI4joQR0dHvPLKK/jPf/7TauGIiMh+iSoQtVqNysrKJuM//vgjOnXqZPVQRERk/0QVyJgxYxAfH29xvOPy5ctISEjAqFGjWi0cERHZL1FnYUVHR2Pu3LmYPHmy+cyr+vp6DB48GCtWrGjVgEREZJ9EFUj37t1x4MABZGVloaioCI6OjvD19cWIESMsnnfjxo0md9UlIqL2SfR1IA4ODggNDUVoaGiLz3nyySdx6NAhq3xHCBER2TdRx0DEEgTBmv8cERHZMasWCBERdRwsECIikoQFQkREkrBAiIhIEhYIERFJYtUC4fUfREQdh1ULhPfFIiLqOFq8kLCsrEz0P+Lj4wMAOH/+/P0nIiKiNqHFApkwYYLoXVKFhYVWC0RERG1DiwXy7rvvmv9eXFyMTZs2YeHChRgyZAgcHR1x4cIFbN68GYsXL7ZJUCIisi8tFsiwYcPMf09OTkZcXBwmTJhgHnvkkUfg4eGB9PR0TJ8+vXVTEhGR3RF1EL2kpASPPPJIk/F+/frh2rVrVg9FRET2T1SB+Pj44KOPPmoy/t5778Hf39/qoYiIyP6Jup37kiVLEBERgS+//BKDBw+GIAjIzc3FlStXsHPnztbOSEREdkjUFsjYsWOxb98+eHt74/z588jJyYG/vz/279+PkJCQ1s5IRER2SPQXSj3++ON4/PHHWzMLERG1IaILJCcnB3l5eTAajU2+OCoiIsLqwYiIyL6JKpC3334b6enpUKvVcHFxaTLPAiEi6nhEFchHH32EuXPnIjo6mjdMJCIiACIPoldUVOCFF16wWnkYDAb8/ve/x8mTJ81jRqMRa9asgUajgUajQUpKCkwmk+h5IiKyLVFbIIMGDUJJSQn69u173wusr69HZGQkSkpKLMbT0tJw5swZZGRkoKamBjExMejatSsWLFggap6IiGxLVIG8/PLLWLNmDa5evQofHx84OTlZzIeFhYlaWEFBAWJiYprc9l2v1yMzMxPp6ekIDAwEAERFRSElJQXh4eEwGo13nHdw4PdiERHZmqgCiYyMBACsX7++yZxCoRB9N97s7GyMGzcOCxcuNBcBcPtuvjqdzuKakpCQEFRXV6O8vBw//vjjHeetsWVERET3RlSBHD9+3CoLmzdvXrPjlZWVcHZ2hqurq3nMw8MDwO3jLzdv3rzjPAuEiMj2RBVI7969Adw++H3t2jV4e3tDEAQ4OjpaJYROp2uyW6zxscFguOv8vcjPz7+PpLYRHBwsd4R2JTc3V+4I7QbXTetry+un6AsJ09PTsXv3bhiNRhw9ehTp6elwdXXF6tWr7/urbFUqVZMiaHysVqvvOn8vAgICoFQq7yMttTX80CN7Zu/rp16vb/EXb1FHn/ft24cDBw5gxYoV5q2OJ554AkeOHMGWLVvuO2CvXr1QV1eH2tpa81hVVRUAwNPT867zRERke6IK5P3338eqVaswc+ZM8xlPkyZNQnx8PA4ePHjfIfz9/aFWqy025XJycuDu7g5vb++7zhMRke2JKpDy8nI89thjTcYDAgJw/fr1+w6hUqmg1WqRkJCAvLw8ZGVlITU1FXPmzBE1T0REtifqGEjPnj1RVFQELy8vi/Fz587hwQcftEqQ6Oho6PV6hIeHQ6lUQqvVYv78+aLniYjItkQVyIwZMxAfH4+6ujoAQFFREY4fP4633npL8pXgRUVFFo+VSiXi4+MRHx/f7PPvNk9ERLYlqkDmzZuHmzdvYtWqVdDr9YiIiEDnzp0xc+ZMbgUQEXVQok/jffXVV7Fw4UKUlJRAEAT069cPXbp0ac1sRERkx1osEIPB0ORivU6dOmHgwIEWzwHQ5CI/IiJq/1oskMDAQJw+fRoPPPAABg8efMdbuYu9FxYREbUfLRbIG2+8Yb73VGJios0CERFR29BigTz33HPmvxcXF+PFF19schovERF1XKIuJPzggw8gCEJrZyEiojZEVIEMGzYMn3zySWtnISKiNkTUabydOnXCxo0b8c4778Db2xsqlcpi/v3332+VcEREZL9aLJAlS5YgLi4OPXr0QGFhIZ555hmerktERGYtFsjJkycRGRmJHj164Ntvv8WHH36IBx54wJbZiIjIjrVYIAMGDMDs2bPh4+MDAIiIiGj2GwgVCgX27NnTegmJiMgutVgg6enp2LVrF37++WcoFAr06NGD3+RHRERmLRZInz59EBcXBwD497//jYSEBLi5udkqFxER2TlRZ2GdOHGitXMQEVEbI+o6ECIiot9igRARkSQsECIikoQFQkREkrBAiIhIEhYIERFJwgIhIiJJWCBERCQJC4SIiCRhgRARkSQsECIikoQFQkREkrBAiIhIEhYIERFJwgIhIiJJ7KpAjh07hoEDB1r8mThxIgDAaDRizZo10Gg00Gg0SElJgclkkjkxEVHHJeoLpWylpKQEYWFhSEpKMo917nw7YlpaGs6cOYOMjAzU1NQgJiYGXbt2xYIFC+SKS0TUodldgfj5+cHDw8NiXK/XIzMzE+np6QgMDAQAREVFISUlBeHh4XBwsKsNKSKiDsGuPnkvX74MHx+fJuOFhYXQ6XQICQkxj4WEhKC6uhrl5eW2jEhERP/PbgqkoaEBZWVlyM7OxtNPP40xY8Zg9erV+Pnnn1FZWQlnZ2e4urqan9+4lVJRUSFXZCKiDs1uCqS8vBxGoxEODg5IS0tDXFwczp8/j6VLl0Kn08HJycni+Y2PDQaDHHGJiDo8uzkG0q9fP2RnZ6N79+5QKBQAgB49ekCr1WLEiBFNiqLxsVqtvqfl5OfnWydwKwoODpY7QruSm5srd4R2g+um9bXl9dNuCgQA3NzcLB77+voCAEwmE+rq6lBbWwsXFxcAQFVVFQDA09PznpYREBAApVJphbTUVvBDj+yZva+fer2+xV+87WYX1okTJzB06FDU1taaxy5evAgHBwdMmTIFarXaoqlzcnLg7u4Ob29vOeISEXV4dlMgwcHBUCqViI2NRWlpKc6ePYuVK1di6tSp6NmzJ7RaLRISEpCXl4esrCykpqZizpw5cscmIuqw7GYXVrdu3bBjxw4kJydj2rRpcHJywsSJE7F8+XIAQHR0NPR6PcLDw6FUKqHVajF//nyZUxMRdVx2UyAAMHDgQOzcubPZOaVSifj4eMTHx9s4FRERNcdudmEREVHbwgIhIiJJWCBERCQJC4SIiCRhgRARkSQsECIikoQFQkREkrBAiIhIEhYIERFJwgIhIiJJWCBERCQJC4SIiCRhgRARkSQsECIikoQFQkREkrBAiIhIEhYIERFJwgIhIiJJWCBERCQJC4SIiCRhgRARkSQsECIikoQFQkREkrBAiIhIEhYIERFJwgIhIiJJWCBERCQJC4SIiCRhgRARkSQsECIikoQFQkREkrSpAjEajVizZg00Gg00Gg1SUlJgMpnkjkVE1CF1ljvAvUhLS8OZM2eQkZGBmpoaxMTEoGvXrliwYIHc0YiIOpw2swWi1+uRmZmJFStWIDAwEKGhoYiKisKePXu4FUJEJIM2UyCFhYXQ6XQICQkxj4WEhKC6uhrl5eUyJiMi6pjaTIFUVlbC2dkZrq6u5jEPDw8AQEVFhVyxiIg6rDZzDESn08HJyclirPGxwWC46+sFQRD9XHvQ3aWT3BHaBb1eL3eEdofrpvW0hfWz8TOz8TP019pMgahUqiYf/o2P1Wr1XV9vNBoBAMXFxdYP1wqWTn5Q7gjtQn5+vtwR2h2um9bTltZPo9EIlUplMdZmCqRXr16oq6tDbW0tXFxcAABVVVUAAE9Pz7u+3sXFBX5+fnB0dIRCoWjVrERE7YUgCDAajebP3V9rMwXi7+8PtVqN3NxcjBo1CgCQk5MDd3d3eHt73/X1Dg4OFsdPiIhInN9ueTRqMwfRVSoVtFotEhISkJeXh6ysLKSmpmLOnDlyRyMi6pAUQnNHRuyUXq9HQkICjhw5AqVSCa1Wi1dffZW7pIiIZNCmCoSIiOxHm9mFRURE9oUFQkREkrBAiIhIEhYIERFJwgIhIiJJWCB0T0wmE77++ms0NDS0mfuKUcdRWVmJ7Oxs1NfXo7q6Wu447R4LhERpaGhASkoKgoKC8NRTT+G7775DdHQ0li1bhvr6ernjUQdXV1eHyMhIjB49GnPnzkVVVRVWr16NWbNm4caNG3LHa7dYICTK5s2bceLECWzduhVKpRIAMHPmTFy4cAHJyckyp6OObv369aioqMCnn35qXj+joqKg1+vxxhtvyJyu/WKBkCiHDx9GXFwcQkNDzWPDhw9HYmIijh07JmMyIuD48eOIjY2Fj4+Peax///54/fXX8cUXX8iYrH1jgZAo1dXV6NWrV5NxNzc31NXVyZCI6Bc1NTXo0qVLk3EHBwc0NDTIkKhjYIGQKMHBwcjMzLQYMxgM2LJlC4YMGSJTKqLbwsLCsGXLFouyuHHjBpKTky22msm6eC8sEuWrr75CeHg4lEolysvL8fjjj+PKlSvo1KkTduzYAV9fX7kjUgd2/fp1REREoLS0FHV1dejduzeuX78OX19fbN26VdR3BtG9Y4GQaAaDAR9//DFKS0tx69Yt9O/fH5MmTRL1jZBEtpCVlYWvvvoKDQ0N6N+/P0JDQ3m37lbEAiGiNkmn04l+Ln/JaR0sEGrR8OHDRf/2lpWV1cppiCz5+/vfdf0UBAEKhQKFhYU2StWxtJmvtCXbi4mJkTsCUYveffdduSN0eNwCoftWV1cHZ2dnuWMQNau8vBze3t5yx2iXuAVColRUVGDTpk0oKSnBrVu3ANzePWAwGPD111/jwoULMiekjqyoqAiJiYnNrp86nY67sFoJrwMhUVatWoWcnBxoNBpcunQJv/vd7+Dl5YWSkhIsW7ZM7njUwb3++uuor6/H4sWLUVtbi4iICDz//PO4desWEhMT5Y7XbnELhETJzc3F9u3bERwcjNOnT2Ps2LEICgrC1q1bcerUKbz00ktyR6QOrKCgAJmZmRg0aBD+/ve/Y8CAAXjxxRfx8MMP48CBA5gyZYrcEdslboGQKCaTCQ8++CCA2/cYKigoAABMnDgR//vf/+SMRgQHBwd069YNAODj44OLFy8CAEaNGoXi4mI5o7VrLBASZcCAATh58qT57+fPnwcAVFVVmfc5E8klICAA+/fvB3D79N7GGyiWlpbCwYEfc62Fu7BIlMWLF+OPf/wjHBwcMHnyZGzbtg2zZ89GWVkZRo0aJXc86uCWLVuGBQsWoFu3bpg6dSq2b9+OcePG4fvvv4dWq5U7XrvF03hJtGvXruHWrVvo06cPiouLcfDgQXTv3h0vv/wyVCqV3PGog6utrYVOp4O7uzuqqqpw7NgxuLm5YcKECbydSSthgRBRu9HQ0ACj0dhknLcyaR3chUWiXLp0CevXr0dJSUmz34XOW5mQnLKyshAXF4evv/4azf1OzOtAWge3QEiUyZMnQ61WY/Lkyc3urnruuedkSEV021NPPQVfX19Mnz692fVz2LBhMqRq/7gFQqJcvXoVBw4c4Pd+kF26fv06tm3bZvGVttT6eH4biaLRaLgbgOzW+PHjcerUKbljdDjchUWifPfdd9BqtQgODkbv3r2bnNWyfPlymZIR3b5X26RJk+Dl5QUvL68m6+eGDRtkSta+cRcWiZKSkoKbN2/iu+++ww8//GAxx1MkSW4rV66EQqGAt7c3z7iyIW6BkCiN970aMWKE3FGImggMDMTevXvx2GOPyR2lQ+ExEBLF09MTbm5ucscgalbfvn2bPb2cWhe3QEiUU6dOYdOmTXjllVfg5eWFzp0t937y7CyS02effYbU1FS89NJLza6fo0ePlilZ+8YCIVH8/f2bjCkUCn7nNNmF5tbPRlw/Ww8LhET55ptv7jjfu3dvGyUhInvBAqF7UllZibKyMgQFBaGmpgbu7u5yRyIimfAgOolSV1eHpUuXYvTo0Zg7dy6qqqqwevVqzJo1Czdu3JA7HhHJgAVCoqxfvx6VlZX49NNPoVQqAQBRUVHQ6/V44403ZE5HRHJggZAox48fR2xsrMW9hvr374/XX3/d/O1vRNSxsEBIlJqaGnTp0qXJuIODAxoaGmRIRERyY4GQKGFhYdiyZYtFWdy4cQPJyckIDQ2VMRkRyYVnYVGLTp06hREjRsDJyQnXr19HREQESktLUVdXh969e+P69evw9fXF1q1b4enpKXdcIrIxFgi1KCgoCJ999hl69eqFcePG4cCBAygqKkJpaSkaGhrQv39/hIaG8maKRB0UC4RaNHbsWPj5+SEgIABvvfUW5s2b1+KdTiMiImycjojkxgKhFqpgeo4AAATLSURBVJ07dw7btm3DTz/9hIKCAgwcOBCdOnVq8jyFQoEDBw7IkJCI5MQCIVHGjh2Lv/3tb7wjLxGZsUCIiEgSnsZLRESSsECIiEgSFgiRnZs9ezYiIyPljkHUBAuEiIgkYYEQEZEkne/+FCICgB9//BFr167FqVOnYDKZ8Mwzz6C2thaOjo5ISkpCaWkp1q1bh3PnzkGlUmHIkCGIiYmBt7c3AGDFihUwGo3o3bs3PvroI+h0OgQGBmLVqlXo168fgNs3rUxMTMTnn38Ok8mEmTNnwmQyWeSorKzEunXr8MUXX0AQBAQEBGDZsmV49NFHAQCbNm3C6dOn0bdvX/zjH//AyJEjsWHDBtv+sKhD4BYIkQiCIOCVV15BYWEhtmzZgn379uH777/HkSNHANz+UJ81axY8PDzwwQcfYNeuXVCr1Zg2bRoqKyvN/87Ro0fx7bffYteuXdiyZQu++uorxMXFmecjIyNx9uxZvPnmm9i3bx+uXr2KnJwc83xdXR1mz54NnU6HXbt24f3338fAgQMxY8YMXLp0yfy8CxcuwMnJCYcOHcKSJUta/wdEHZNARHd17tw5wc/PTygoKDCP6XQ6ITQ0VIiJiRHS09OF8ePHCyaTyTzf0NAghIaGCps2bRIEQRBiYmKE4OBgQa/Xm5/z9ttvC48++qggCIJQWloq+Pn5CSdOnLBYxogRI4SlS5cKgiAI+/fvF4KCgiz+DUEQBK1WK6xYsUIQBEHYuHGj4OfnJ1RXV1v5p0BkibuwiETIz8+HSqXCoEGDzGMqlQqDBw8GAFy8eBHXrl3DkCFDLF5XX1+PkpIS82MvLy84OTmZH7u6usJoNAIAiouLAcD8bzYu49fLvHjxInQ6HTQajcVyDAaDxeMuXbrggQcekPReicRigRCJ0KlTJwiCAEEQmr37sMlkwpAhQ7B27domc87Ozua//7o8WiL85uYQjo6OFsvx8vLCjh07mrzu1/+2SqW663KI7hePgRCJMGjQIOj1ehQWFprHDAYDCgoKAAB+fn4oKytDz5490adPH/Tp0wcPPvgg1q9fj/Pnz4teBgCLYx5Go9FimX5+fqioqIBKpTIvp0+fPti2bRtOnDhhjbdKJBoLhEiEkJAQDB06FDExMcjJycHly5fx2muvoaKiAgqFArNmzUJ9fT2WLl2K/Px8lJSUYNmyZThz5gz8/f1FLcPb2xvPPPMM1q5di3/+858oLS3Fn//8Z1y/ft38nEmTJsHd3R2LFy9GTk4Orly5gjVr1uDjjz/GgAEDWuvtEzWLBUIk0oYNG9C/f38sWLAAM2fOhKurK4KCguDo6AgvLy/s27cPJpMJs2fPxvTp03Hz5k3s2bPHfIquGElJSXj66acRGxsLrVaLzp07Y+zYseZ5V1dX7Nu3Dw899BAWLVqEKVOmID8/H1u3bsWwYcNa420TtYh34yUS4YcffkBubi5GjhwJpVJpHh8/fjyef/55LFy4UMZ0RPLgQXQiERwdHREdHY3Jkydjzpw5AIAPP/wQlZWVmDBhgszpiOTBLRAikc6dO4cNGzagsLDQfAX4n/70J4SEhMgdjUgWLBAiIpKEB9GJiEgSFggREUnCAiEiIklYIEREJAkLhIiIJGGBEBGRJP8HUwQEBwyT6qEAAAAASUVORK5CYII="/>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ction Button: Sound 16">
            <a:hlinkClick r:id="" action="ppaction://noaction" highlightClick="1">
              <a:snd r:embed="rId6" name="applause.wav"/>
            </a:hlinkClick>
          </p:cNvPr>
          <p:cNvSpPr/>
          <p:nvPr/>
        </p:nvSpPr>
        <p:spPr>
          <a:xfrm>
            <a:off x="5690662" y="4699652"/>
            <a:ext cx="548389" cy="478564"/>
          </a:xfrm>
          <a:prstGeom prst="actionButtonSound">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6330001" y="4602169"/>
            <a:ext cx="5788205" cy="2031325"/>
          </a:xfrm>
          <a:prstGeom prst="rect">
            <a:avLst/>
          </a:prstGeom>
        </p:spPr>
        <p:txBody>
          <a:bodyPr wrap="square">
            <a:spAutoFit/>
          </a:bodyPr>
          <a:lstStyle/>
          <a:p>
            <a:r>
              <a:rPr lang="en-US" b="1" dirty="0" smtClean="0">
                <a:solidFill>
                  <a:srgbClr val="000000"/>
                </a:solidFill>
                <a:latin typeface="Helvetica Neue"/>
              </a:rPr>
              <a:t>The male gender is less expressive when it comes to posting likes. Analyze further how the male gender uses facebook for reasons other than posting likes. Users beyond 30 years are less interested in posting likes and facebook can look at promoting  other features which motivate users above 30 years</a:t>
            </a:r>
            <a:endParaRPr lang="en-US" b="1" dirty="0"/>
          </a:p>
        </p:txBody>
      </p:sp>
      <p:pic>
        <p:nvPicPr>
          <p:cNvPr id="6" name="Picture 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969174" y="1745922"/>
            <a:ext cx="4183781" cy="2610109"/>
          </a:xfrm>
          <a:prstGeom prst="rect">
            <a:avLst/>
          </a:prstGeom>
        </p:spPr>
      </p:pic>
      <p:sp>
        <p:nvSpPr>
          <p:cNvPr id="13" name="TextBox 12"/>
          <p:cNvSpPr txBox="1"/>
          <p:nvPr/>
        </p:nvSpPr>
        <p:spPr>
          <a:xfrm>
            <a:off x="5819550" y="1819175"/>
            <a:ext cx="1482290" cy="369332"/>
          </a:xfrm>
          <a:prstGeom prst="rect">
            <a:avLst/>
          </a:prstGeom>
          <a:noFill/>
        </p:spPr>
        <p:txBody>
          <a:bodyPr wrap="square" rtlCol="0">
            <a:spAutoFit/>
          </a:bodyPr>
          <a:lstStyle/>
          <a:p>
            <a:r>
              <a:rPr lang="en-US" b="1" dirty="0" smtClean="0"/>
              <a:t>Total Likes</a:t>
            </a:r>
            <a:endParaRPr lang="en-US" b="1" dirty="0"/>
          </a:p>
        </p:txBody>
      </p:sp>
      <p:pic>
        <p:nvPicPr>
          <p:cNvPr id="1027" name="Picture 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811708" y="1770672"/>
            <a:ext cx="2643716" cy="273432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5" name="Audio 14">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552238" y="6218238"/>
            <a:ext cx="487362" cy="487362"/>
          </a:xfrm>
          <a:prstGeom prst="rect">
            <a:avLst/>
          </a:prstGeom>
        </p:spPr>
      </p:pic>
    </p:spTree>
    <p:custDataLst>
      <p:tags r:id="rId1"/>
    </p:custDataLst>
    <p:extLst>
      <p:ext uri="{BB962C8B-B14F-4D97-AF65-F5344CB8AC3E}">
        <p14:creationId xmlns:p14="http://schemas.microsoft.com/office/powerpoint/2010/main" val="2983140914"/>
      </p:ext>
    </p:extLst>
  </p:cSld>
  <p:clrMapOvr>
    <a:masterClrMapping/>
  </p:clrMapOvr>
  <mc:AlternateContent xmlns:mc="http://schemas.openxmlformats.org/markup-compatibility/2006">
    <mc:Choice xmlns:p14="http://schemas.microsoft.com/office/powerpoint/2010/main" Requires="p14">
      <p:transition spd="slow" p14:dur="2000" advTm="39490"/>
    </mc:Choice>
    <mc:Fallback>
      <p:transition spd="slow" advTm="394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2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3" fill="hold" display="0">
                  <p:stCondLst>
                    <p:cond delay="indefinite"/>
                  </p:stCondLst>
                  <p:endCondLst>
                    <p:cond evt="onStopAudio" delay="0">
                      <p:tgtEl>
                        <p:sldTgt/>
                      </p:tgtEl>
                    </p:cond>
                  </p:endCondLst>
                </p:cTn>
                <p:tgtEl>
                  <p:spTgt spid="15"/>
                </p:tgtEl>
              </p:cMediaNode>
            </p:audio>
          </p:childTnLst>
        </p:cTn>
      </p:par>
    </p:tnLst>
    <p:bldLst>
      <p:bldP spid="2" grpId="0" animBg="1"/>
      <p:bldP spid="3" grpId="0"/>
      <p:bldP spid="7" grpId="0" animBg="1"/>
      <p:bldP spid="12" grpId="0"/>
      <p:bldP spid="17" grpId="0" animBg="1"/>
      <p:bldP spid="18" grpId="0"/>
      <p:bldP spid="1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xmlns="" id="{B5981CF1-BC08-49F8-B0F9-AAF98EC67450}"/>
              </a:ext>
            </a:extLst>
          </p:cNvPr>
          <p:cNvSpPr>
            <a:spLocks noGrp="1"/>
          </p:cNvSpPr>
          <p:nvPr>
            <p:ph type="title" idx="4294967295"/>
          </p:nvPr>
        </p:nvSpPr>
        <p:spPr>
          <a:xfrm>
            <a:off x="0" y="365125"/>
            <a:ext cx="10515600" cy="1325563"/>
          </a:xfrm>
        </p:spPr>
        <p:txBody>
          <a:bodyPr/>
          <a:lstStyle/>
          <a:p>
            <a:r>
              <a:rPr lang="en-US" dirty="0"/>
              <a:t>Project analysis slide 2</a:t>
            </a:r>
          </a:p>
        </p:txBody>
      </p:sp>
      <p:cxnSp>
        <p:nvCxnSpPr>
          <p:cNvPr id="8" name="Straight Connector 7">
            <a:extLst>
              <a:ext uri="{FF2B5EF4-FFF2-40B4-BE49-F238E27FC236}">
                <a16:creationId xmlns:a16="http://schemas.microsoft.com/office/drawing/2014/main" xmlns="" id="{D0986099-F5F2-4E8B-BE17-81194861A00C}"/>
              </a:ext>
              <a:ext uri="{C183D7F6-B498-43B3-948B-1728B52AA6E4}">
                <adec:decorative xmlns:adec="http://schemas.microsoft.com/office/drawing/2017/decorative" xmlns="" val="1"/>
              </a:ext>
            </a:extLst>
          </p:cNvPr>
          <p:cNvCxnSpPr>
            <a:cxnSpLocks/>
          </p:cNvCxnSpPr>
          <p:nvPr/>
        </p:nvCxnSpPr>
        <p:spPr>
          <a:xfrm>
            <a:off x="8409062" y="522898"/>
            <a:ext cx="3782938"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xmlns=""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smtClean="0">
                <a:solidFill>
                  <a:schemeClr val="tx1">
                    <a:lumMod val="75000"/>
                    <a:lumOff val="25000"/>
                  </a:schemeClr>
                </a:solidFill>
              </a:rPr>
              <a:t>EDA</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xmlns="" id="{83E690F4-843A-47A5-8620-4FB01C0D8E68}"/>
              </a:ext>
              <a:ext uri="{C183D7F6-B498-43B3-948B-1728B52AA6E4}">
                <adec:decorative xmlns:adec="http://schemas.microsoft.com/office/drawing/2017/decorative" xmlns="" val="1"/>
              </a:ext>
            </a:extLst>
          </p:cNvPr>
          <p:cNvCxnSpPr>
            <a:cxnSpLocks/>
          </p:cNvCxnSpPr>
          <p:nvPr/>
        </p:nvCxnSpPr>
        <p:spPr>
          <a:xfrm>
            <a:off x="0" y="522898"/>
            <a:ext cx="3743058"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Action Button: Help 1">
            <a:hlinkClick r:id="" action="ppaction://noaction" highlightClick="1"/>
          </p:cNvPr>
          <p:cNvSpPr/>
          <p:nvPr/>
        </p:nvSpPr>
        <p:spPr>
          <a:xfrm>
            <a:off x="683663" y="910696"/>
            <a:ext cx="726393" cy="666572"/>
          </a:xfrm>
          <a:prstGeom prst="actionButtonHelp">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811708" y="1025496"/>
            <a:ext cx="9497975" cy="369332"/>
          </a:xfrm>
          <a:prstGeom prst="rect">
            <a:avLst/>
          </a:prstGeom>
          <a:noFill/>
        </p:spPr>
        <p:txBody>
          <a:bodyPr wrap="square" rtlCol="0">
            <a:spAutoFit/>
          </a:bodyPr>
          <a:lstStyle/>
          <a:p>
            <a:r>
              <a:rPr lang="en-US" b="1" dirty="0" smtClean="0"/>
              <a:t>Which age groups receive more likes?</a:t>
            </a:r>
            <a:endParaRPr lang="en-US" b="1" dirty="0"/>
          </a:p>
        </p:txBody>
      </p:sp>
      <p:sp>
        <p:nvSpPr>
          <p:cNvPr id="7" name="Action Button: Information 6">
            <a:hlinkClick r:id="" action="ppaction://noaction" highlightClick="1"/>
          </p:cNvPr>
          <p:cNvSpPr/>
          <p:nvPr/>
        </p:nvSpPr>
        <p:spPr>
          <a:xfrm>
            <a:off x="215900" y="5232620"/>
            <a:ext cx="570500" cy="484605"/>
          </a:xfrm>
          <a:prstGeom prst="actionButtonInformati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799100" y="5163506"/>
            <a:ext cx="11164300" cy="646331"/>
          </a:xfrm>
          <a:prstGeom prst="rect">
            <a:avLst/>
          </a:prstGeom>
        </p:spPr>
        <p:txBody>
          <a:bodyPr wrap="square">
            <a:spAutoFit/>
          </a:bodyPr>
          <a:lstStyle/>
          <a:p>
            <a:r>
              <a:rPr lang="en-US" b="1" dirty="0" smtClean="0">
                <a:solidFill>
                  <a:srgbClr val="000000"/>
                </a:solidFill>
                <a:latin typeface="&amp;quot"/>
              </a:rPr>
              <a:t>Females receive more likes compared to males of the same age group. Females aged less than 20 receive the highest number of likes.</a:t>
            </a:r>
            <a:endParaRPr lang="en-US" dirty="0"/>
          </a:p>
        </p:txBody>
      </p:sp>
      <p:sp>
        <p:nvSpPr>
          <p:cNvPr id="5" name="AutoShape 2" descr="data:image/png;base64,iVBORw0KGgoAAAANSUhEUgAAAZAAAAEwCAYAAACZoyciAAAABHNCSVQICAgIfAhkiAAAAAlwSFlzAAALEgAACxIB0t1+/AAAADh0RVh0U29mdHdhcmUAbWF0cGxvdGxpYiB2ZXJzaW9uMy4yLjEsIGh0dHA6Ly9tYXRwbG90bGliLm9yZy+j8jraAAAgAElEQVR4nO3dfVRUdeIG8GdQmBkQFQOxJBRFJCMhQUcX1NQ8ZWtqOeZLmecouumiKyEi6bokGKC8pOZL5GvpUua2mnlKN3XdNFCBdXdBBCGUrEDIsoBhZnDu7w9/TE2AXq/D3AGezzme43y/M95n6DYP93UUgiAIICIiukcOcgcgIqK2iQVCRESSsECIiEgSFggREUnCAiEiIklYIEREJIlNC6SiogJLliyBRqNBaGgoYmNjcfPmTQDAsWPHMHDgQIs/EydONL/WaDRizZo10Gg00Gg0SElJgclksmV8IiL6lc62WpDJZMKiRYvg5uaGPXv2wGAwIC4uDjExMdi2bRtKSkoQFhaGpKSkX8J1/iVeWloazpw5g4yMDNTU1CAmJgZdu3bFggULRC+/trYWjo6OUCgUVn9/RETtkSAIMBqNcHFxgYOD5TaHzQqksLAQBQUFOH36NDw8PAAAK1euxKxZs/DTTz+hpKQEfn5+5rlf0+v1yMzMRHp6OgIDAwEAUVFRSElJQXh4eJM31Zza2loUFxdb900REXUQfn5+cHV1tRizWYE89NBDeOeddywKonFLQK/X4/Llyxg+fHizry0sLIROp0NISIh5LCQkBNXV1SgvL0ffvn3vunxHR0cAt38ITk5O9/FOqFF+fj4CAgLkjkHUBNdN6zEYDCguLjZ/hv6azQrEzc0No0aNshjbvXs3+vbtCzc3N5SVlSE7Oxs7d+6EXq/HyJEjER0dDVdXV1RWVsLZ2dmi/RqLqKKiQlSBNJaVk5MTlEql9d5YB8efJdkrrpvW1dyuf9nOwsrIyMCxY8fw2muvoby8HEajEQ4ODkhLS0NcXBzOnz+PpUuXAgB0Ol2TrYbGxwaDwebZiYjIhlsgv7Z582Zs3LgRq1evxujRowEA2dnZ6N69u7nlevToAa1WiytXrkClUjUpisbHarX6npadn59vhXdAjXJzc+WOQNQsrputz+YFsnbtWrz33nuIi4vDzJkzzeNubm4Wz/P19QUAVFZWolevXqirq0NtbS1cXFwAAFVVVQAAT0/Pe1p+QEAAN22tJDc3F8HBwXLHIGqC66b16PX6Fn/xtukurA0bNmDv3r1ITEy0KI8TJ05g6NChqK2tNY9dvHgRDg4O8PHxgb+/P9RqtcVvFDk5OXB3d4e3t7ct3wIREf0/mxXIpUuXsG3bNsydOxdhYWGoqqoy/wkKCoJSqURsbCxKS0tx9uxZrFy5ElOnTkXPnj2hUqmg1WqRkJCAvLw8ZGVlITU1FXPmzLFVfCIi+g2b7cI6evQoTCYTtm/fju3bt1vMHT58GDt27EBycjKmTZsGJycnTJw4EcuXLzc/Jzo6Gnq9HuHh4VAqldBqtZg/f76t4hMR0W8oOso3Ejbux+MxEOvhfmayV1w3redOn528maIdMhhvyR1BlLbwP2hb+VkStUWynMZLd+bk2AnPRh2SO0a7cDh1stwRiNotboEQEZEkLBAiIpKEBUJERJKwQIiISBIWCBERScICISIiSVggREQkCQuEiIgkYYEQEZEkLBAiIpKEBUJERJKwQIiISBIWCBERScICISIiSVggREQkCQuEiIgkYYEQEZEkLBAiIpKEBUJERJKwQIiISBIWCBERScICISIiSVggREQkCQuEiIgkYYEQEZEkLBAiIpKEBUJERJKwQIiISBIWCBERSWLTAqmoqMCSJUug0WgQGhqK2NhY3Lx5EwBgNBqxZs0aaDQaaDQapKSkwGQymV97t3kiIrItmxWIyWTCokWLUFtbiz179mDr1q0oKipCTEwMACAtLQ1nzpxBRkYG0tLScPDgQWzfvt38+rvNExGRbdmsQAoLC1FQUICkpCT4+/tj8ODBWLlyJU6ePImqqipkZmZixYoVCAwMRGhoKKKiorBnzx6YTCbo9fo7zhMRke3ZrEAeeughvPPOO/Dw8DCPKRQKAMA333wDnU6HkJAQ81xISAiqq6tRXl6OwsLCO84TEZHt2axA3NzcMGrUKIux3bt3o2/fvqisrISzszNcXV3Nc41FU1FRcdd5IiKyvc5yLTgjIwPHjh3D22+/jR9++AFOTk4W842PDQYDdDrdHefvRX5+/n2kto3g4GC5I7Qrubm5ckcgGfC/e+uTpUA2b96MjRs3YvXq1Rg9ejQ+++yzJkXQ+FitVkOlUt1x/l4EBARAqVTeR3pqa1jIHU9ubi7/u1uJXq9v8RdvmxfI2rVr8d577yEuLg4zZ84EAPTq1Qt1dXWora2Fi4sLAKCqqgoA4OnpCUdHxzvOExGR7dn0OpANGzZg7969SExMNJcHAPj7+0OtVltscubk5MDd3R3e3t53nSciItuzWYFcunQJ27Ztw9y5cxEWFoaqqirzn86dO0Or1SIhIQF5eXnIyspCamoq5syZAwBQqVR3nCciItuz2S6so0ePwmQyYfv27U0uADx8+DCio6Oh1+sRHh4OpVIJrVaL+fPnm59zt3kiIrIthSAIgtwhbKHxQFBbOYj+bNQhuSO0C4dTJ8sdgWTAg+jWc6fPTt5MkYiIJGGBEBGRJCwQIiKShAVCRESSsECIiEgSFggREUnCAiEiIklYIEREJAkLhIiIJGGBEBGRJCwQIiKShAVCRESSsECIiEgSFggREUnCAiEiIklEFcjLL7+Mn376qcn4jRs3MGXKFKuHIiIi+9fiNxKeO3cOZWVlAIDz58/jwIEDcHFxsXhOaWkpysvLWzchERHZpRYLxMnJCX/5y18AAAqFAuvWrWvyHBcXF/zhD39ovXRERGS3WiyQoKAgXLp0CQDg7++P06dPw93d3WbBiIjIvrVYIL/WWCRERESNRBWIyWTC4cOHkZeXB6PRCEEQLOYTExNbJRwREdkvUQWybt067N69G/369YOrq6vFnEKhaJVgRERk30QVyLFjx7B8+XLMnTu3tfMQEVEbIeo6kBs3buDJJ59s7SxEZOcMxltyRxAlODhY7giitJWfZ0tEbYEMHToUeXl58Pb2bu08RGTHnBw74dmoQ3LHaDcOp06WO8J9EVUg48ePR0JCAv773//Cx8cHTk5O5jmFQoEXXnih1QISEZF9ElUgq1evBgD89a9/bTLHAiEi6ph4HQgREUnCu/ESEZEkorZAwsLC7jh/+vRpq4QhIqK2Q1SBTJ8+3eKCQaPRiKtXr+Jf//oXoqKiWi0cERHZL1EFsnjx4mbH9+3bh5ycHLz44ov3tFCDwYDnnnsOy5Ytw5gxYwDcvljxt8sZMGAAPvnkEwC3SysxMRFHjhwBAEybNg2vvvoqHBy4F46ISA6iCqQlTzzxBFJTU+/pNfX19YiMjERJSYnFeElJCcLCwpCUlPRLuM6/xEtLS8OZM2eQkZGBmpoaxMTEoGvXrliwYMH9vAUiIpLovn59//LLL6FUKkU/v6CgAFqtFt9++22TuZKSEvj5+cHDw8P8x83NDQCg1+uRmZmJFStWIDAwEKGhoYiKisKePXtgMpnu5y0QEZFEorZAZsyY0WSspqYGpaWlmDNnjuiFZWdnY9y4cVi4cCECAwMt5i5fvozhw4c3+7rCwkLodDqEhISYx0JCQlBdXY3y8nL07dtXdAYiIrIOUQXi4+PTZMzR0RHh4eF49tlnRS9s3rx5zY43NDSgrKwM2dnZ2LlzJ/R6PUaOHIno6Gi4urqisrISzs7OFncC9vDwAABUVFSwQIiIZCCqQFr7+z7Ky8thNBrh4OCAtLQ0VFVVISkpCUuXLsWOHTug0+ksbp8CwPzYYDDc07Ly8/Otlru1tJUbwbUVubm5ckdoN7huWl9bXj9FH0S/du0a3n33XVy6dAlOTk4YMGAAZs2ahYcffvi+Q/Tr1w/Z2dno3r27+XThHj16QKvV4sqVK1CpVE2KovGxWq2+p2UFBATc03Ebavv4oUf2zN7XT71e3+Iv3qIOohcVFWHKlCn49NNP4erqCkdHRxw+fBhTpkxBcXGxVUK6ublZXGvi6+sLAKisrESvXr1QV1eH2tpa83xVVRUAwNPT0yrLJyKieyOqQFJSUjBs2DB8/vnn2Lx5M7Zu3YrPP/8cGo0GaWlp9x3ixIkTGDp0qEVBXLx4EQ4ODvDx8YG/vz/UarXFpl5OTg7c3d15i3kiIpmIKpCcnBwsWbLEYtePSqXC4sWLkZOTc98hgoODoVQqERsbi9LSUpw9exYrV67E1KlT0bNnT6hUKmi1WiQkJCAvLw9ZWVlITU29pzPAiIjIukQdA1GpVC3OWeM6jG7dumHHjh1ITk7GtGnT4OTkhIkTJ2L58uXm50RHR0Ov1yM8PBxKpRJarRbz58+/72UTEZE0ogokODgYGzZswJtvvmneCqmvr8fGjRslHwAqKiqyeDxw4EDs3LmzxecrlUrEx8cjPj5e0vKIiMi6RBVIZGQkZsyYgbFjx2LQoEEAbl9V3tDQgL1797ZqQCIisk+ijoH0798fhw4dwpQpU8xjzz//PA4ePAg/P79WC0dERPZL9HUgzs7OmDp1Kvr16wcA+OSTT+54bISIiNo3UVsgBQUFeOqpp7B//37zWFpaGp599lmrXQdCRERti6gCSUpKwpgxYxAZGWkeO3r0KEJDQ5GcnNxq4YiIyH6JKpD8/HwsWrTI4joQR0dHvPLKK/jPf/7TauGIiMh+iSoQtVqNysrKJuM//vgjOnXqZPVQRERk/0QVyJgxYxAfH29xvOPy5ctISEjAqFGjWi0cERHZL1FnYUVHR2Pu3LmYPHmy+cyr+vp6DB48GCtWrGjVgEREZJ9EFUj37t1x4MABZGVloaioCI6OjvD19cWIESMsnnfjxo0md9UlIqL2SfR1IA4ODggNDUVoaGiLz3nyySdx6NAhq3xHCBER2TdRx0DEEgTBmv8cERHZMasWCBERdRwsECIikoQFQkREkrBAiIhIEhYIERFJYtUC4fUfREQdh1ULhPfFIiLqOFq8kLCsrEz0P+Lj4wMAOH/+/P0nIiKiNqHFApkwYYLoXVKFhYVWC0RERG1DiwXy7rvvmv9eXFyMTZs2YeHChRgyZAgcHR1x4cIFbN68GYsXL7ZJUCIisi8tFsiwYcPMf09OTkZcXBwmTJhgHnvkkUfg4eGB9PR0TJ8+vXVTEhGR3RF1EL2kpASPPPJIk/F+/frh2rVrVg9FRET2T1SB+Pj44KOPPmoy/t5778Hf39/qoYiIyP6Jup37kiVLEBERgS+//BKDBw+GIAjIzc3FlStXsHPnztbOSEREdkjUFsjYsWOxb98+eHt74/z588jJyYG/vz/279+PkJCQ1s5IRER2SPQXSj3++ON4/PHHWzMLERG1IaILJCcnB3l5eTAajU2+OCoiIsLqwYiIyL6JKpC3334b6enpUKvVcHFxaTLPAiEi6nhEFchHH32EuXPnIjo6mjdMJCIiACIPoldUVOCFF16wWnkYDAb8/ve/x8mTJ81jRqMRa9asgUajgUajQUpKCkwmk+h5IiKyLVFbIIMGDUJJSQn69u173wusr69HZGQkSkpKLMbT0tJw5swZZGRkoKamBjExMejatSsWLFggap6IiGxLVIG8/PLLWLNmDa5evQofHx84OTlZzIeFhYlaWEFBAWJiYprc9l2v1yMzMxPp6ekIDAwEAERFRSElJQXh4eEwGo13nHdw4PdiERHZmqgCiYyMBACsX7++yZxCoRB9N97s7GyMGzcOCxcuNBcBcPtuvjqdzuKakpCQEFRXV6O8vBw//vjjHeetsWVERET3RlSBHD9+3CoLmzdvXrPjlZWVcHZ2hqurq3nMw8MDwO3jLzdv3rzjPAuEiMj2RBVI7969Adw++H3t2jV4e3tDEAQ4OjpaJYROp2uyW6zxscFguOv8vcjPz7+PpLYRHBwsd4R2JTc3V+4I7QbXTetry+un6AsJ09PTsXv3bhiNRhw9ehTp6elwdXXF6tWr7/urbFUqVZMiaHysVqvvOn8vAgICoFQq7yMttTX80CN7Zu/rp16vb/EXb1FHn/ft24cDBw5gxYoV5q2OJ554AkeOHMGWLVvuO2CvXr1QV1eH2tpa81hVVRUAwNPT867zRERke6IK5P3338eqVaswc+ZM8xlPkyZNQnx8PA4ePHjfIfz9/aFWqy025XJycuDu7g5vb++7zhMRke2JKpDy8nI89thjTcYDAgJw/fr1+w6hUqmg1WqRkJCAvLw8ZGVlITU1FXPmzBE1T0REtifqGEjPnj1RVFQELy8vi/Fz587hwQcftEqQ6Oho6PV6hIeHQ6lUQqvVYv78+aLniYjItkQVyIwZMxAfH4+6ujoAQFFREY4fP4633npL8pXgRUVFFo+VSiXi4+MRHx/f7PPvNk9ERLYlqkDmzZuHmzdvYtWqVdDr9YiIiEDnzp0xc+ZMbgUQEXVQok/jffXVV7Fw4UKUlJRAEAT069cPXbp0ac1sRERkx1osEIPB0ORivU6dOmHgwIEWzwHQ5CI/IiJq/1oskMDAQJw+fRoPPPAABg8efMdbuYu9FxYREbUfLRbIG2+8Yb73VGJios0CERFR29BigTz33HPmvxcXF+PFF19schovERF1XKIuJPzggw8gCEJrZyEiojZEVIEMGzYMn3zySWtnISKiNkTUabydOnXCxo0b8c4778Db2xsqlcpi/v3332+VcEREZL9aLJAlS5YgLi4OPXr0QGFhIZ555hmerktERGYtFsjJkycRGRmJHj164Ntvv8WHH36IBx54wJbZiIjIjrVYIAMGDMDs2bPh4+MDAIiIiGj2GwgVCgX27NnTegmJiMgutVgg6enp2LVrF37++WcoFAr06NGD3+RHRERmLRZInz59EBcXBwD497//jYSEBLi5udkqFxER2TlRZ2GdOHGitXMQEVEbI+o6ECIiot9igRARkSQsECIikoQFQkREkrBAiIhIEhYIERFJwgIhIiJJWCBERCQJC4SIiCRhgRARkSQsECIikoQFQkREkrBAiIhIEhYIERFJwgIhIiJJ7KpAjh07hoEDB1r8mThxIgDAaDRizZo10Gg00Gg0SElJgclkkjkxEVHHJeoLpWylpKQEYWFhSEpKMo917nw7YlpaGs6cOYOMjAzU1NQgJiYGXbt2xYIFC+SKS0TUodldgfj5+cHDw8NiXK/XIzMzE+np6QgMDAQAREVFISUlBeHh4XBwsKsNKSKiDsGuPnkvX74MHx+fJuOFhYXQ6XQICQkxj4WEhKC6uhrl5eW2jEhERP/PbgqkoaEBZWVlyM7OxtNPP40xY8Zg9erV+Pnnn1FZWQlnZ2e4urqan9+4lVJRUSFXZCKiDs1uCqS8vBxGoxEODg5IS0tDXFwczp8/j6VLl0Kn08HJycni+Y2PDQaDHHGJiDo8uzkG0q9fP2RnZ6N79+5QKBQAgB49ekCr1WLEiBFNiqLxsVqtvqfl5OfnWydwKwoODpY7QruSm5srd4R2g+um9bXl9dNuCgQA3NzcLB77+voCAEwmE+rq6lBbWwsXFxcAQFVVFQDA09PznpYREBAApVJphbTUVvBDj+yZva+fer2+xV+87WYX1okTJzB06FDU1taaxy5evAgHBwdMmTIFarXaoqlzcnLg7u4Ob29vOeISEXV4dlMgwcHBUCqViI2NRWlpKc6ePYuVK1di6tSp6NmzJ7RaLRISEpCXl4esrCykpqZizpw5cscmIuqw7GYXVrdu3bBjxw4kJydj2rRpcHJywsSJE7F8+XIAQHR0NPR6PcLDw6FUKqHVajF//nyZUxMRdVx2UyAAMHDgQOzcubPZOaVSifj4eMTHx9s4FRERNcdudmEREVHbwgIhIiJJWCBERCQJC4SIiCRhgRARkSQsECIikoQFQkREkrBAiIhIEhYIERFJwgIhIiJJWCBERCQJC4SIiCRhgRARkSQsECIikoQFQkREkrBAiIhIEhYIERFJwgIhIiJJWCBERCQJC4SIiCRhgRARkSQsECIikoQFQkREkrBAiIhIEhYIERFJwgIhIiJJWCBERCQJC4SIiCRhgRARkSQsECIikoQFQkREkrSpAjEajVizZg00Gg00Gg1SUlJgMpnkjkVE1CF1ljvAvUhLS8OZM2eQkZGBmpoaxMTEoGvXrliwYIHc0YiIOpw2swWi1+uRmZmJFStWIDAwEKGhoYiKisKePXu4FUJEJIM2UyCFhYXQ6XQICQkxj4WEhKC6uhrl5eUyJiMi6pjaTIFUVlbC2dkZrq6u5jEPDw8AQEVFhVyxiIg6rDZzDESn08HJyclirPGxwWC46+sFQRD9XHvQ3aWT3BHaBb1eL3eEdofrpvW0hfWz8TOz8TP019pMgahUqiYf/o2P1Wr1XV9vNBoBAMXFxdYP1wqWTn5Q7gjtQn5+vtwR2h2um9bTltZPo9EIlUplMdZmCqRXr16oq6tDbW0tXFxcAABVVVUAAE9Pz7u+3sXFBX5+fnB0dIRCoWjVrERE7YUgCDAajebP3V9rMwXi7+8PtVqN3NxcjBo1CgCQk5MDd3d3eHt73/X1Dg4OFsdPiIhInN9ueTRqMwfRVSoVtFotEhISkJeXh6ysLKSmpmLOnDlyRyMi6pAUQnNHRuyUXq9HQkICjhw5AqVSCa1Wi1dffZW7pIiIZNCmCoSIiOxHm9mFRURE9oUFQkREkrBAiIhIEhYIERFJwgIhIiJJWCB0T0wmE77++ms0NDS0mfuKUcdRWVmJ7Oxs1NfXo7q6Wu447R4LhERpaGhASkoKgoKC8NRTT+G7775DdHQ0li1bhvr6ernjUQdXV1eHyMhIjB49GnPnzkVVVRVWr16NWbNm4caNG3LHa7dYICTK5s2bceLECWzduhVKpRIAMHPmTFy4cAHJyckyp6OObv369aioqMCnn35qXj+joqKg1+vxxhtvyJyu/WKBkCiHDx9GXFwcQkNDzWPDhw9HYmIijh07JmMyIuD48eOIjY2Fj4+Peax///54/fXX8cUXX8iYrH1jgZAo1dXV6NWrV5NxNzc31NXVyZCI6Bc1NTXo0qVLk3EHBwc0NDTIkKhjYIGQKMHBwcjMzLQYMxgM2LJlC4YMGSJTKqLbwsLCsGXLFouyuHHjBpKTky22msm6eC8sEuWrr75CeHg4lEolysvL8fjjj+PKlSvo1KkTduzYAV9fX7kjUgd2/fp1REREoLS0FHV1dejduzeuX78OX19fbN26VdR3BtG9Y4GQaAaDAR9//DFKS0tx69Yt9O/fH5MmTRL1jZBEtpCVlYWvvvoKDQ0N6N+/P0JDQ3m37lbEAiGiNkmn04l+Ln/JaR0sEGrR8OHDRf/2lpWV1cppiCz5+/vfdf0UBAEKhQKFhYU2StWxtJmvtCXbi4mJkTsCUYveffdduSN0eNwCoftWV1cHZ2dnuWMQNau8vBze3t5yx2iXuAVColRUVGDTpk0oKSnBrVu3ANzePWAwGPD111/jwoULMiekjqyoqAiJiYnNrp86nY67sFoJrwMhUVatWoWcnBxoNBpcunQJv/vd7+Dl5YWSkhIsW7ZM7njUwb3++uuor6/H4sWLUVtbi4iICDz//PO4desWEhMT5Y7XbnELhETJzc3F9u3bERwcjNOnT2Ps2LEICgrC1q1bcerUKbz00ktyR6QOrKCgAJmZmRg0aBD+/ve/Y8CAAXjxxRfx8MMP48CBA5gyZYrcEdslboGQKCaTCQ8++CCA2/cYKigoAABMnDgR//vf/+SMRgQHBwd069YNAODj44OLFy8CAEaNGoXi4mI5o7VrLBASZcCAATh58qT57+fPnwcAVFVVmfc5E8klICAA+/fvB3D79N7GGyiWlpbCwYEfc62Fu7BIlMWLF+OPf/wjHBwcMHnyZGzbtg2zZ89GWVkZRo0aJXc86uCWLVuGBQsWoFu3bpg6dSq2b9+OcePG4fvvv4dWq5U7XrvF03hJtGvXruHWrVvo06cPiouLcfDgQXTv3h0vv/wyVCqV3PGog6utrYVOp4O7uzuqqqpw7NgxuLm5YcKECbydSSthgRBRu9HQ0ACj0dhknLcyaR3chUWiXLp0CevXr0dJSUmz34XOW5mQnLKyshAXF4evv/4azf1OzOtAWge3QEiUyZMnQ61WY/Lkyc3urnruuedkSEV021NPPQVfX19Mnz692fVz2LBhMqRq/7gFQqJcvXoVBw4c4Pd+kF26fv06tm3bZvGVttT6eH4biaLRaLgbgOzW+PHjcerUKbljdDjchUWifPfdd9BqtQgODkbv3r2bnNWyfPlymZIR3b5X26RJk+Dl5QUvL68m6+eGDRtkSta+cRcWiZKSkoKbN2/iu+++ww8//GAxx1MkSW4rV66EQqGAt7c3z7iyIW6BkCiN970aMWKE3FGImggMDMTevXvx2GOPyR2lQ+ExEBLF09MTbm5ucscgalbfvn2bPb2cWhe3QEiUU6dOYdOmTXjllVfg5eWFzp0t937y7CyS02effYbU1FS89NJLza6fo0ePlilZ+8YCIVH8/f2bjCkUCn7nNNmF5tbPRlw/Ww8LhET55ptv7jjfu3dvGyUhInvBAqF7UllZibKyMgQFBaGmpgbu7u5yRyIimfAgOolSV1eHpUuXYvTo0Zg7dy6qqqqwevVqzJo1Czdu3JA7HhHJgAVCoqxfvx6VlZX49NNPoVQqAQBRUVHQ6/V44403ZE5HRHJggZAox48fR2xsrMW9hvr374/XX3/d/O1vRNSxsEBIlJqaGnTp0qXJuIODAxoaGmRIRERyY4GQKGFhYdiyZYtFWdy4cQPJyckIDQ2VMRkRyYVnYVGLTp06hREjRsDJyQnXr19HREQESktLUVdXh969e+P69evw9fXF1q1b4enpKXdcIrIxFgi1KCgoCJ999hl69eqFcePG4cCBAygqKkJpaSkaGhrQv39/hIaG8maKRB0UC4RaNHbsWPj5+SEgIABvvfUW5s2b1+KdTiMiImycjojkxgKhFqpgeo4AAATLSURBVJ07dw7btm3DTz/9hIKCAgwcOBCdOnVq8jyFQoEDBw7IkJCI5MQCIVHGjh2Lv/3tb7wjLxGZsUCIiEgSnsZLRESSsECIiEgSFgiRnZs9ezYiIyPljkHUBAuEiIgkYYEQEZEkne/+FCICgB9//BFr167FqVOnYDKZ8Mwzz6C2thaOjo5ISkpCaWkp1q1bh3PnzkGlUmHIkCGIiYmBt7c3AGDFihUwGo3o3bs3PvroI+h0OgQGBmLVqlXo168fgNs3rUxMTMTnn38Ok8mEmTNnwmQyWeSorKzEunXr8MUXX0AQBAQEBGDZsmV49NFHAQCbNm3C6dOn0bdvX/zjH//AyJEjsWHDBtv+sKhD4BYIkQiCIOCVV15BYWEhtmzZgn379uH777/HkSNHANz+UJ81axY8PDzwwQcfYNeuXVCr1Zg2bRoqKyvN/87Ro0fx7bffYteuXdiyZQu++uorxMXFmecjIyNx9uxZvPnmm9i3bx+uXr2KnJwc83xdXR1mz54NnU6HXbt24f3338fAgQMxY8YMXLp0yfy8CxcuwMnJCYcOHcKSJUta/wdEHZNARHd17tw5wc/PTygoKDCP6XQ6ITQ0VIiJiRHS09OF8ePHCyaTyTzf0NAghIaGCps2bRIEQRBiYmKE4OBgQa/Xm5/z9ttvC48++qggCIJQWloq+Pn5CSdOnLBYxogRI4SlS5cKgiAI+/fvF4KCgiz+DUEQBK1WK6xYsUIQBEHYuHGj4OfnJ1RXV1v5p0BkibuwiETIz8+HSqXCoEGDzGMqlQqDBw8GAFy8eBHXrl3DkCFDLF5XX1+PkpIS82MvLy84OTmZH7u6usJoNAIAiouLAcD8bzYu49fLvHjxInQ6HTQajcVyDAaDxeMuXbrggQcekPReicRigRCJ0KlTJwiCAEEQmr37sMlkwpAhQ7B27domc87Ozua//7o8WiL85uYQjo6OFsvx8vLCjh07mrzu1/+2SqW663KI7hePgRCJMGjQIOj1ehQWFprHDAYDCgoKAAB+fn4oKytDz5490adPH/Tp0wcPPvgg1q9fj/Pnz4teBgCLYx5Go9FimX5+fqioqIBKpTIvp0+fPti2bRtOnDhhjbdKJBoLhEiEkJAQDB06FDExMcjJycHly5fx2muvoaKiAgqFArNmzUJ9fT2WLl2K/Px8lJSUYNmyZThz5gz8/f1FLcPb2xvPPPMM1q5di3/+858oLS3Fn//8Z1y/ft38nEmTJsHd3R2LFy9GTk4Orly5gjVr1uDjjz/GgAEDWuvtEzWLBUIk0oYNG9C/f38sWLAAM2fOhKurK4KCguDo6AgvLy/s27cPJpMJs2fPxvTp03Hz5k3s2bPHfIquGElJSXj66acRGxsLrVaLzp07Y+zYseZ5V1dX7Nu3Dw899BAWLVqEKVOmID8/H1u3bsWwYcNa420TtYh34yUS4YcffkBubi5GjhwJpVJpHh8/fjyef/55LFy4UMZ0RPLgQXQiERwdHREdHY3Jkydjzpw5AIAPP/wQlZWVmDBhgszpiOTBLRAikc6dO4cNGzagsLDQfAX4n/70J4SEhMgdjUgWLBAiIpKEB9GJiEgSFggREUnCAiEiIklYIEREJAkLhIiIJGGBEBGRJP8HUwQEBwyT6qEAAAAASUVORK5CYII="/>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9796" y="1860115"/>
            <a:ext cx="4765539" cy="303700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Audio 5">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52238" y="6218238"/>
            <a:ext cx="487362" cy="487362"/>
          </a:xfrm>
          <a:prstGeom prst="rect">
            <a:avLst/>
          </a:prstGeom>
        </p:spPr>
      </p:pic>
    </p:spTree>
    <p:custDataLst>
      <p:tags r:id="rId1"/>
    </p:custDataLst>
    <p:extLst>
      <p:ext uri="{BB962C8B-B14F-4D97-AF65-F5344CB8AC3E}">
        <p14:creationId xmlns:p14="http://schemas.microsoft.com/office/powerpoint/2010/main" val="2556235152"/>
      </p:ext>
    </p:extLst>
  </p:cSld>
  <p:clrMapOvr>
    <a:masterClrMapping/>
  </p:clrMapOvr>
  <mc:AlternateContent xmlns:mc="http://schemas.openxmlformats.org/markup-compatibility/2006">
    <mc:Choice xmlns:p14="http://schemas.microsoft.com/office/powerpoint/2010/main" Requires="p14">
      <p:transition spd="slow" p14:dur="2000" advTm="16539"/>
    </mc:Choice>
    <mc:Fallback>
      <p:transition spd="slow" advTm="165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05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6"/>
                </p:tgtEl>
              </p:cMediaNode>
            </p:audio>
          </p:childTnLst>
        </p:cTn>
      </p:par>
    </p:tnLst>
    <p:bldLst>
      <p:bldP spid="2" grpId="0" animBg="1"/>
      <p:bldP spid="3" grpId="0"/>
      <p:bldP spid="7" grpId="0" animBg="1"/>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xmlns="" id="{B5981CF1-BC08-49F8-B0F9-AAF98EC67450}"/>
              </a:ext>
            </a:extLst>
          </p:cNvPr>
          <p:cNvSpPr>
            <a:spLocks noGrp="1"/>
          </p:cNvSpPr>
          <p:nvPr>
            <p:ph type="title" idx="4294967295"/>
          </p:nvPr>
        </p:nvSpPr>
        <p:spPr>
          <a:xfrm>
            <a:off x="0" y="365125"/>
            <a:ext cx="10515600" cy="1325563"/>
          </a:xfrm>
        </p:spPr>
        <p:txBody>
          <a:bodyPr/>
          <a:lstStyle/>
          <a:p>
            <a:r>
              <a:rPr lang="en-US" dirty="0"/>
              <a:t>Project analysis slide 2</a:t>
            </a:r>
          </a:p>
        </p:txBody>
      </p:sp>
      <p:cxnSp>
        <p:nvCxnSpPr>
          <p:cNvPr id="8" name="Straight Connector 7">
            <a:extLst>
              <a:ext uri="{FF2B5EF4-FFF2-40B4-BE49-F238E27FC236}">
                <a16:creationId xmlns:a16="http://schemas.microsoft.com/office/drawing/2014/main" xmlns="" id="{D0986099-F5F2-4E8B-BE17-81194861A00C}"/>
              </a:ext>
              <a:ext uri="{C183D7F6-B498-43B3-948B-1728B52AA6E4}">
                <adec:decorative xmlns:adec="http://schemas.microsoft.com/office/drawing/2017/decorative" xmlns="" val="1"/>
              </a:ext>
            </a:extLst>
          </p:cNvPr>
          <p:cNvCxnSpPr>
            <a:cxnSpLocks/>
          </p:cNvCxnSpPr>
          <p:nvPr/>
        </p:nvCxnSpPr>
        <p:spPr>
          <a:xfrm>
            <a:off x="8409062" y="522898"/>
            <a:ext cx="3782938"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xmlns=""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smtClean="0">
                <a:solidFill>
                  <a:schemeClr val="tx1">
                    <a:lumMod val="75000"/>
                    <a:lumOff val="25000"/>
                  </a:schemeClr>
                </a:solidFill>
              </a:rPr>
              <a:t>EDA</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xmlns="" id="{83E690F4-843A-47A5-8620-4FB01C0D8E68}"/>
              </a:ext>
              <a:ext uri="{C183D7F6-B498-43B3-948B-1728B52AA6E4}">
                <adec:decorative xmlns:adec="http://schemas.microsoft.com/office/drawing/2017/decorative" xmlns="" val="1"/>
              </a:ext>
            </a:extLst>
          </p:cNvPr>
          <p:cNvCxnSpPr>
            <a:cxnSpLocks/>
          </p:cNvCxnSpPr>
          <p:nvPr/>
        </p:nvCxnSpPr>
        <p:spPr>
          <a:xfrm>
            <a:off x="0" y="522898"/>
            <a:ext cx="3743058"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Action Button: Help 1">
            <a:hlinkClick r:id="" action="ppaction://noaction" highlightClick="1"/>
          </p:cNvPr>
          <p:cNvSpPr/>
          <p:nvPr/>
        </p:nvSpPr>
        <p:spPr>
          <a:xfrm>
            <a:off x="683663" y="910696"/>
            <a:ext cx="726393" cy="666572"/>
          </a:xfrm>
          <a:prstGeom prst="actionButtonHelp">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811708" y="1025496"/>
            <a:ext cx="9497975" cy="369332"/>
          </a:xfrm>
          <a:prstGeom prst="rect">
            <a:avLst/>
          </a:prstGeom>
          <a:noFill/>
        </p:spPr>
        <p:txBody>
          <a:bodyPr wrap="square" rtlCol="0">
            <a:spAutoFit/>
          </a:bodyPr>
          <a:lstStyle/>
          <a:p>
            <a:r>
              <a:rPr lang="en-US" b="1" dirty="0" smtClean="0"/>
              <a:t>Which medium is preferred for using facebook?</a:t>
            </a:r>
            <a:endParaRPr lang="en-US" b="1" dirty="0"/>
          </a:p>
        </p:txBody>
      </p:sp>
      <p:sp>
        <p:nvSpPr>
          <p:cNvPr id="5" name="AutoShape 2" descr="data:image/png;base64,iVBORw0KGgoAAAANSUhEUgAAAZAAAAEwCAYAAACZoyciAAAABHNCSVQICAgIfAhkiAAAAAlwSFlzAAALEgAACxIB0t1+/AAAADh0RVh0U29mdHdhcmUAbWF0cGxvdGxpYiB2ZXJzaW9uMy4yLjEsIGh0dHA6Ly9tYXRwbG90bGliLm9yZy+j8jraAAAgAElEQVR4nO3dfVRUdeIG8GdQmBkQFQOxJBRFJCMhQUcX1NQ8ZWtqOeZLmecouumiKyEi6bokGKC8pOZL5GvpUua2mnlKN3XdNFCBdXdBBCGUrEDIsoBhZnDu7w9/TE2AXq/D3AGezzme43y/M95n6DYP93UUgiAIICIiukcOcgcgIqK2iQVCRESSsECIiEgSFggREUnCAiEiIklYIEREJIlNC6SiogJLliyBRqNBaGgoYmNjcfPmTQDAsWPHMHDgQIs/EydONL/WaDRizZo10Gg00Gg0SElJgclksmV8IiL6lc62WpDJZMKiRYvg5uaGPXv2wGAwIC4uDjExMdi2bRtKSkoQFhaGpKSkX8J1/iVeWloazpw5g4yMDNTU1CAmJgZdu3bFggULRC+/trYWjo6OUCgUVn9/RETtkSAIMBqNcHFxgYOD5TaHzQqksLAQBQUFOH36NDw8PAAAK1euxKxZs/DTTz+hpKQEfn5+5rlf0+v1yMzMRHp6OgIDAwEAUVFRSElJQXh4eJM31Zza2loUFxdb900REXUQfn5+cHV1tRizWYE89NBDeOeddywKonFLQK/X4/Llyxg+fHizry0sLIROp0NISIh5LCQkBNXV1SgvL0ffvn3vunxHR0cAt38ITk5O9/FOqFF+fj4CAgLkjkHUBNdN6zEYDCguLjZ/hv6azQrEzc0No0aNshjbvXs3+vbtCzc3N5SVlSE7Oxs7d+6EXq/HyJEjER0dDVdXV1RWVsLZ2dmi/RqLqKKiQlSBNJaVk5MTlEql9d5YB8efJdkrrpvW1dyuf9nOwsrIyMCxY8fw2muvoby8HEajEQ4ODkhLS0NcXBzOnz+PpUuXAgB0Ol2TrYbGxwaDwebZiYjIhlsgv7Z582Zs3LgRq1evxujRowEA2dnZ6N69u7nlevToAa1WiytXrkClUjUpisbHarX6npadn59vhXdAjXJzc+WOQNQsrputz+YFsnbtWrz33nuIi4vDzJkzzeNubm4Wz/P19QUAVFZWolevXqirq0NtbS1cXFwAAFVVVQAAT0/Pe1p+QEAAN22tJDc3F8HBwXLHIGqC66b16PX6Fn/xtukurA0bNmDv3r1ITEy0KI8TJ05g6NChqK2tNY9dvHgRDg4O8PHxgb+/P9RqtcVvFDk5OXB3d4e3t7ct3wIREf0/mxXIpUuXsG3bNsydOxdhYWGoqqoy/wkKCoJSqURsbCxKS0tx9uxZrFy5ElOnTkXPnj2hUqmg1WqRkJCAvLw8ZGVlITU1FXPmzLFVfCIi+g2b7cI6evQoTCYTtm/fju3bt1vMHT58GDt27EBycjKmTZsGJycnTJw4EcuXLzc/Jzo6Gnq9HuHh4VAqldBqtZg/f76t4hMR0W8oOso3Ejbux+MxEOvhfmayV1w3redOn528maIdMhhvyR1BlLbwP2hb+VkStUWynMZLd+bk2AnPRh2SO0a7cDh1stwRiNotboEQEZEkLBAiIpKEBUJERJKwQIiISBIWCBERScICISIiSVggREQkCQuEiIgkYYEQEZEkLBAiIpKEBUJERJKwQIiISBIWCBERScICISIiSVggREQkCQuEiIgkYYEQEZEkLBAiIpKEBUJERJKwQIiISBIWCBERScICISIiSVggREQkCQuEiIgkYYEQEZEkLBAiIpKEBUJERJKwQIiISBIWCBERSWLTAqmoqMCSJUug0WgQGhqK2NhY3Lx5EwBgNBqxZs0aaDQaaDQapKSkwGQymV97t3kiIrItmxWIyWTCokWLUFtbiz179mDr1q0oKipCTEwMACAtLQ1nzpxBRkYG0tLScPDgQWzfvt38+rvNExGRbdmsQAoLC1FQUICkpCT4+/tj8ODBWLlyJU6ePImqqipkZmZixYoVCAwMRGhoKKKiorBnzx6YTCbo9fo7zhMRke3ZrEAeeughvPPOO/Dw8DCPKRQKAMA333wDnU6HkJAQ81xISAiqq6tRXl6OwsLCO84TEZHt2axA3NzcMGrUKIux3bt3o2/fvqisrISzszNcXV3Nc41FU1FRcdd5IiKyvc5yLTgjIwPHjh3D22+/jR9++AFOTk4W842PDQYDdDrdHefvRX5+/n2kto3g4GC5I7Qrubm5ckcgGfC/e+uTpUA2b96MjRs3YvXq1Rg9ejQ+++yzJkXQ+FitVkOlUt1x/l4EBARAqVTeR3pqa1jIHU9ubi7/u1uJXq9v8RdvmxfI2rVr8d577yEuLg4zZ84EAPTq1Qt1dXWora2Fi4sLAKCqqgoA4OnpCUdHxzvOExGR7dn0OpANGzZg7969SExMNJcHAPj7+0OtVltscubk5MDd3R3e3t53nSciItuzWYFcunQJ27Ztw9y5cxEWFoaqqirzn86dO0Or1SIhIQF5eXnIyspCamoq5syZAwBQqVR3nCciItuz2S6so0ePwmQyYfv27U0uADx8+DCio6Oh1+sRHh4OpVIJrVaL+fPnm59zt3kiIrIthSAIgtwhbKHxQFBbOYj+bNQhuSO0C4dTJ8sdgWTAg+jWc6fPTt5MkYiIJGGBEBGRJCwQIiKShAVCRESSsECIiEgSFggREUnCAiEiIklYIEREJAkLhIiIJGGBEBGRJCwQIiKShAVCRESSsECIiEgSFggREUnCAiEiIklEFcjLL7+Mn376qcn4jRs3MGXKFKuHIiIi+9fiNxKeO3cOZWVlAIDz58/jwIEDcHFxsXhOaWkpysvLWzchERHZpRYLxMnJCX/5y18AAAqFAuvWrWvyHBcXF/zhD39ovXRERGS3WiyQoKAgXLp0CQDg7++P06dPw93d3WbBiIjIvrVYIL/WWCRERESNRBWIyWTC4cOHkZeXB6PRCEEQLOYTExNbJRwREdkvUQWybt067N69G/369YOrq6vFnEKhaJVgRERk30QVyLFjx7B8+XLMnTu3tfMQEVEbIeo6kBs3buDJJ59s7SxEZOcMxltyRxAlODhY7giitJWfZ0tEbYEMHToUeXl58Pb2bu08RGTHnBw74dmoQ3LHaDcOp06WO8J9EVUg48ePR0JCAv773//Cx8cHTk5O5jmFQoEXXnih1QISEZF9ElUgq1evBgD89a9/bTLHAiEi6ph4HQgREUnCu/ESEZEkorZAwsLC7jh/+vRpq4QhIqK2Q1SBTJ8+3eKCQaPRiKtXr+Jf//oXoqKiWi0cERHZL1EFsnjx4mbH9+3bh5ycHLz44ov3tFCDwYDnnnsOy5Ytw5gxYwDcvljxt8sZMGAAPvnkEwC3SysxMRFHjhwBAEybNg2vvvoqHBy4F46ISA6iCqQlTzzxBFJTU+/pNfX19YiMjERJSYnFeElJCcLCwpCUlPRLuM6/xEtLS8OZM2eQkZGBmpoaxMTEoGvXrliwYMH9vAUiIpLovn59//LLL6FUKkU/v6CgAFqtFt9++22TuZKSEvj5+cHDw8P8x83NDQCg1+uRmZmJFStWIDAwEKGhoYiKisKePXtgMpnu5y0QEZFEorZAZsyY0WSspqYGpaWlmDNnjuiFZWdnY9y4cVi4cCECAwMt5i5fvozhw4c3+7rCwkLodDqEhISYx0JCQlBdXY3y8nL07dtXdAYiIrIOUQXi4+PTZMzR0RHh4eF49tlnRS9s3rx5zY43NDSgrKwM2dnZ2LlzJ/R6PUaOHIno6Gi4urqisrISzs7OFncC9vDwAABUVFSwQIiIZCCqQFr7+z7Ky8thNBrh4OCAtLQ0VFVVISkpCUuXLsWOHTug0+ksbp8CwPzYYDDc07Ly8/Otlru1tJUbwbUVubm5ckdoN7huWl9bXj9FH0S/du0a3n33XVy6dAlOTk4YMGAAZs2ahYcffvi+Q/Tr1w/Z2dno3r27+XThHj16QKvV4sqVK1CpVE2KovGxWq2+p2UFBATc03Ebavv4oUf2zN7XT71e3+Iv3qIOohcVFWHKlCn49NNP4erqCkdHRxw+fBhTpkxBcXGxVUK6ublZXGvi6+sLAKisrESvXr1QV1eH2tpa83xVVRUAwNPT0yrLJyKieyOqQFJSUjBs2DB8/vnn2Lx5M7Zu3YrPP/8cGo0GaWlp9x3ixIkTGDp0qEVBXLx4EQ4ODvDx8YG/vz/UarXFpl5OTg7c3d15i3kiIpmIKpCcnBwsWbLEYtePSqXC4sWLkZOTc98hgoODoVQqERsbi9LSUpw9exYrV67E1KlT0bNnT6hUKmi1WiQkJCAvLw9ZWVlITU29pzPAiIjIukQdA1GpVC3OWeM6jG7dumHHjh1ITk7GtGnT4OTkhIkTJ2L58uXm50RHR0Ov1yM8PBxKpRJarRbz58+/72UTEZE0ogokODgYGzZswJtvvmneCqmvr8fGjRslHwAqKiqyeDxw4EDs3LmzxecrlUrEx8cjPj5e0vKIiMi6RBVIZGQkZsyYgbFjx2LQoEEAbl9V3tDQgL1797ZqQCIisk+ijoH0798fhw4dwpQpU8xjzz//PA4ePAg/P79WC0dERPZL9HUgzs7OmDp1Kvr16wcA+OSTT+54bISIiNo3UVsgBQUFeOqpp7B//37zWFpaGp599lmrXQdCRERti6gCSUpKwpgxYxAZGWkeO3r0KEJDQ5GcnNxq4YiIyH6JKpD8/HwsWrTI4joQR0dHvPLKK/jPf/7TauGIiMh+iSoQtVqNysrKJuM//vgjOnXqZPVQRERk/0QVyJgxYxAfH29xvOPy5ctISEjAqFGjWi0cERHZL1FnYUVHR2Pu3LmYPHmy+cyr+vp6DB48GCtWrGjVgEREZJ9EFUj37t1x4MABZGVloaioCI6OjvD19cWIESMsnnfjxo0md9UlIqL2SfR1IA4ODggNDUVoaGiLz3nyySdx6NAhq3xHCBER2TdRx0DEEgTBmv8cERHZMasWCBERdRwsECIikoQFQkREkrBAiIhIEhYIERFJYtUC4fUfREQdh1ULhPfFIiLqOFq8kLCsrEz0P+Lj4wMAOH/+/P0nIiKiNqHFApkwYYLoXVKFhYVWC0RERG1DiwXy7rvvmv9eXFyMTZs2YeHChRgyZAgcHR1x4cIFbN68GYsXL7ZJUCIisi8tFsiwYcPMf09OTkZcXBwmTJhgHnvkkUfg4eGB9PR0TJ8+vXVTEhGR3RF1EL2kpASPPPJIk/F+/frh2rVrVg9FRET2T1SB+Pj44KOPPmoy/t5778Hf39/qoYiIyP6Jup37kiVLEBERgS+//BKDBw+GIAjIzc3FlStXsHPnztbOSEREdkjUFsjYsWOxb98+eHt74/z588jJyYG/vz/279+PkJCQ1s5IRER2SPQXSj3++ON4/PHHWzMLERG1IaILJCcnB3l5eTAajU2+OCoiIsLqwYiIyL6JKpC3334b6enpUKvVcHFxaTLPAiEi6nhEFchHH32EuXPnIjo6mjdMJCIiACIPoldUVOCFF16wWnkYDAb8/ve/x8mTJ81jRqMRa9asgUajgUajQUpKCkwmk+h5IiKyLVFbIIMGDUJJSQn69u173wusr69HZGQkSkpKLMbT0tJw5swZZGRkoKamBjExMejatSsWLFggap6IiGxLVIG8/PLLWLNmDa5evQofHx84OTlZzIeFhYlaWEFBAWJiYprc9l2v1yMzMxPp6ekIDAwEAERFRSElJQXh4eEwGo13nHdw4PdiERHZmqgCiYyMBACsX7++yZxCoRB9N97s7GyMGzcOCxcuNBcBcPtuvjqdzuKakpCQEFRXV6O8vBw//vjjHeetsWVERET3RlSBHD9+3CoLmzdvXrPjlZWVcHZ2hqurq3nMw8MDwO3jLzdv3rzjPAuEiMj2RBVI7969Adw++H3t2jV4e3tDEAQ4OjpaJYROp2uyW6zxscFguOv8vcjPz7+PpLYRHBwsd4R2JTc3V+4I7QbXTetry+un6AsJ09PTsXv3bhiNRhw9ehTp6elwdXXF6tWr7/urbFUqVZMiaHysVqvvOn8vAgICoFQq7yMttTX80CN7Zu/rp16vb/EXb1FHn/ft24cDBw5gxYoV5q2OJ554AkeOHMGWLVvuO2CvXr1QV1eH2tpa81hVVRUAwNPT867zRERke6IK5P3338eqVaswc+ZM8xlPkyZNQnx8PA4ePHjfIfz9/aFWqy025XJycuDu7g5vb++7zhMRke2JKpDy8nI89thjTcYDAgJw/fr1+w6hUqmg1WqRkJCAvLw8ZGVlITU1FXPmzBE1T0REtifqGEjPnj1RVFQELy8vi/Fz587hwQcftEqQ6Oho6PV6hIeHQ6lUQqvVYv78+aLniYjItkQVyIwZMxAfH4+6ujoAQFFREY4fP4633npL8pXgRUVFFo+VSiXi4+MRHx/f7PPvNk9ERLYlqkDmzZuHmzdvYtWqVdDr9YiIiEDnzp0xc+ZMbgUQEXVQok/jffXVV7Fw4UKUlJRAEAT069cPXbp0ac1sRERkx1osEIPB0ORivU6dOmHgwIEWzwHQ5CI/IiJq/1oskMDAQJw+fRoPPPAABg8efMdbuYu9FxYREbUfLRbIG2+8Yb73VGJios0CERFR29BigTz33HPmvxcXF+PFF19schovERF1XKIuJPzggw8gCEJrZyEiojZEVIEMGzYMn3zySWtnISKiNkTUabydOnXCxo0b8c4778Db2xsqlcpi/v3332+VcEREZL9aLJAlS5YgLi4OPXr0QGFhIZ555hmerktERGYtFsjJkycRGRmJHj164Ntvv8WHH36IBx54wJbZiIjIjrVYIAMGDMDs2bPh4+MDAIiIiGj2GwgVCgX27NnTegmJiMgutVgg6enp2LVrF37++WcoFAr06NGD3+RHRERmLRZInz59EBcXBwD497//jYSEBLi5udkqFxER2TlRZ2GdOHGitXMQEVEbI+o6ECIiot9igRARkSQsECIikoQFQkREkrBAiIhIEhYIERFJwgIhIiJJWCBERCQJC4SIiCRhgRARkSQsECIikoQFQkREkrBAiIhIEhYIERFJwgIhIiJJ7KpAjh07hoEDB1r8mThxIgDAaDRizZo10Gg00Gg0SElJgclkkjkxEVHHJeoLpWylpKQEYWFhSEpKMo917nw7YlpaGs6cOYOMjAzU1NQgJiYGXbt2xYIFC+SKS0TUodldgfj5+cHDw8NiXK/XIzMzE+np6QgMDAQAREVFISUlBeHh4XBwsKsNKSKiDsGuPnkvX74MHx+fJuOFhYXQ6XQICQkxj4WEhKC6uhrl5eW2jEhERP/PbgqkoaEBZWVlyM7OxtNPP40xY8Zg9erV+Pnnn1FZWQlnZ2e4urqan9+4lVJRUSFXZCKiDs1uCqS8vBxGoxEODg5IS0tDXFwczp8/j6VLl0Kn08HJycni+Y2PDQaDHHGJiDo8uzkG0q9fP2RnZ6N79+5QKBQAgB49ekCr1WLEiBFNiqLxsVqtvqfl5OfnWydwKwoODpY7QruSm5srd4R2g+um9bXl9dNuCgQA3NzcLB77+voCAEwmE+rq6lBbWwsXFxcAQFVVFQDA09PznpYREBAApVJphbTUVvBDj+yZva+fer2+xV+87WYX1okTJzB06FDU1taaxy5evAgHBwdMmTIFarXaoqlzcnLg7u4Ob29vOeISEXV4dlMgwcHBUCqViI2NRWlpKc6ePYuVK1di6tSp6NmzJ7RaLRISEpCXl4esrCykpqZizpw5cscmIuqw7GYXVrdu3bBjxw4kJydj2rRpcHJywsSJE7F8+XIAQHR0NPR6PcLDw6FUKqHVajF//nyZUxMRdVx2UyAAMHDgQOzcubPZOaVSifj4eMTHx9s4FRERNcdudmEREVHbwgIhIiJJWCBERCQJC4SIiCRhgRARkSQsECIikoQFQkREkrBAiIhIEhYIERFJwgIhIiJJWCBERCQJC4SIiCRhgRARkSQsECIikoQFQkREkrBAiIhIEhYIERFJwgIhIiJJWCBERCQJC4SIiCRhgRARkSQsECIikoQFQkREkrBAiIhIEhYIERFJwgIhIiJJWCBERCQJC4SIiCRhgRARkSQsECIikoQFQkREkrSpAjEajVizZg00Gg00Gg1SUlJgMpnkjkVE1CF1ljvAvUhLS8OZM2eQkZGBmpoaxMTEoGvXrliwYIHc0YiIOpw2swWi1+uRmZmJFStWIDAwEKGhoYiKisKePXu4FUJEJIM2UyCFhYXQ6XQICQkxj4WEhKC6uhrl5eUyJiMi6pjaTIFUVlbC2dkZrq6u5jEPDw8AQEVFhVyxiIg6rDZzDESn08HJyclirPGxwWC46+sFQRD9XHvQ3aWT3BHaBb1eL3eEdofrpvW0hfWz8TOz8TP019pMgahUqiYf/o2P1Wr1XV9vNBoBAMXFxdYP1wqWTn5Q7gjtQn5+vtwR2h2um9bTltZPo9EIlUplMdZmCqRXr16oq6tDbW0tXFxcAABVVVUAAE9Pz7u+3sXFBX5+fnB0dIRCoWjVrERE7YUgCDAajebP3V9rMwXi7+8PtVqN3NxcjBo1CgCQk5MDd3d3eHt73/X1Dg4OFsdPiIhInN9ueTRqMwfRVSoVtFotEhISkJeXh6ysLKSmpmLOnDlyRyMi6pAUQnNHRuyUXq9HQkICjhw5AqVSCa1Wi1dffZW7pIiIZNCmCoSIiOxHm9mFRURE9oUFQkREkrBAiIhIEhYIERFJwgIhIiJJWCB0T0wmE77++ms0NDS0mfuKUcdRWVmJ7Oxs1NfXo7q6Wu447R4LhERpaGhASkoKgoKC8NRTT+G7775DdHQ0li1bhvr6ernjUQdXV1eHyMhIjB49GnPnzkVVVRVWr16NWbNm4caNG3LHa7dYICTK5s2bceLECWzduhVKpRIAMHPmTFy4cAHJyckyp6OObv369aioqMCnn35qXj+joqKg1+vxxhtvyJyu/WKBkCiHDx9GXFwcQkNDzWPDhw9HYmIijh07JmMyIuD48eOIjY2Fj4+Peax///54/fXX8cUXX8iYrH1jgZAo1dXV6NWrV5NxNzc31NXVyZCI6Bc1NTXo0qVLk3EHBwc0NDTIkKhjYIGQKMHBwcjMzLQYMxgM2LJlC4YMGSJTKqLbwsLCsGXLFouyuHHjBpKTky22msm6eC8sEuWrr75CeHg4lEolysvL8fjjj+PKlSvo1KkTduzYAV9fX7kjUgd2/fp1REREoLS0FHV1dejduzeuX78OX19fbN26VdR3BtG9Y4GQaAaDAR9//DFKS0tx69Yt9O/fH5MmTRL1jZBEtpCVlYWvvvoKDQ0N6N+/P0JDQ3m37lbEAiGiNkmn04l+Ln/JaR0sEGrR8OHDRf/2lpWV1cppiCz5+/vfdf0UBAEKhQKFhYU2StWxtJmvtCXbi4mJkTsCUYveffdduSN0eNwCoftWV1cHZ2dnuWMQNau8vBze3t5yx2iXuAVColRUVGDTpk0oKSnBrVu3ANzePWAwGPD111/jwoULMiekjqyoqAiJiYnNrp86nY67sFoJrwMhUVatWoWcnBxoNBpcunQJv/vd7+Dl5YWSkhIsW7ZM7njUwb3++uuor6/H4sWLUVtbi4iICDz//PO4desWEhMT5Y7XbnELhETJzc3F9u3bERwcjNOnT2Ps2LEICgrC1q1bcerUKbz00ktyR6QOrKCgAJmZmRg0aBD+/ve/Y8CAAXjxxRfx8MMP48CBA5gyZYrcEdslboGQKCaTCQ8++CCA2/cYKigoAABMnDgR//vf/+SMRgQHBwd069YNAODj44OLFy8CAEaNGoXi4mI5o7VrLBASZcCAATh58qT57+fPnwcAVFVVmfc5E8klICAA+/fvB3D79N7GGyiWlpbCwYEfc62Fu7BIlMWLF+OPf/wjHBwcMHnyZGzbtg2zZ89GWVkZRo0aJXc86uCWLVuGBQsWoFu3bpg6dSq2b9+OcePG4fvvv4dWq5U7XrvF03hJtGvXruHWrVvo06cPiouLcfDgQXTv3h0vv/wyVCqV3PGog6utrYVOp4O7uzuqqqpw7NgxuLm5YcKECbydSSthgRBRu9HQ0ACj0dhknLcyaR3chUWiXLp0CevXr0dJSUmz34XOW5mQnLKyshAXF4evv/4azf1OzOtAWge3QEiUyZMnQ61WY/Lkyc3urnruuedkSEV021NPPQVfX19Mnz692fVz2LBhMqRq/7gFQqJcvXoVBw4c4Pd+kF26fv06tm3bZvGVttT6eH4biaLRaLgbgOzW+PHjcerUKbljdDjchUWifPfdd9BqtQgODkbv3r2bnNWyfPlymZIR3b5X26RJk+Dl5QUvL68m6+eGDRtkSta+cRcWiZKSkoKbN2/iu+++ww8//GAxx1MkSW4rV66EQqGAt7c3z7iyIW6BkCiN970aMWKE3FGImggMDMTevXvx2GOPyR2lQ+ExEBLF09MTbm5ucscgalbfvn2bPb2cWhe3QEiUU6dOYdOmTXjllVfg5eWFzp0t937y7CyS02effYbU1FS89NJLza6fo0ePlilZ+8YCIVH8/f2bjCkUCn7nNNmF5tbPRlw/Ww8LhET55ptv7jjfu3dvGyUhInvBAqF7UllZibKyMgQFBaGmpgbu7u5yRyIimfAgOolSV1eHpUuXYvTo0Zg7dy6qqqqwevVqzJo1Czdu3JA7HhHJgAVCoqxfvx6VlZX49NNPoVQqAQBRUVHQ6/V44403ZE5HRHJggZAox48fR2xsrMW9hvr374/XX3/d/O1vRNSxsEBIlJqaGnTp0qXJuIODAxoaGmRIRERyY4GQKGFhYdiyZYtFWdy4cQPJyckIDQ2VMRkRyYVnYVGLTp06hREjRsDJyQnXr19HREQESktLUVdXh969e+P69evw9fXF1q1b4enpKXdcIrIxFgi1KCgoCJ999hl69eqFcePG4cCBAygqKkJpaSkaGhrQv39/hIaG8maKRB0UC4RaNHbsWPj5+SEgIABvvfUW5s2b1+KdTiMiImycjojkxgKhFqpgeo4AAATLSURBVJ07dw7btm3DTz/9hIKCAgwcOBCdOnVq8jyFQoEDBw7IkJCI5MQCIVHGjh2Lv/3tb7wjLxGZsUCIiEgSnsZLRESSsECIiEgSFgiRnZs9ezYiIyPljkHUBAuEiIgkYYEQEZEkne/+FCICgB9//BFr167FqVOnYDKZ8Mwzz6C2thaOjo5ISkpCaWkp1q1bh3PnzkGlUmHIkCGIiYmBt7c3AGDFihUwGo3o3bs3PvroI+h0OgQGBmLVqlXo168fgNs3rUxMTMTnn38Ok8mEmTNnwmQyWeSorKzEunXr8MUXX0AQBAQEBGDZsmV49NFHAQCbNm3C6dOn0bdvX/zjH//AyJEjsWHDBtv+sKhD4BYIkQiCIOCVV15BYWEhtmzZgn379uH777/HkSNHANz+UJ81axY8PDzwwQcfYNeuXVCr1Zg2bRoqKyvN/87Ro0fx7bffYteuXdiyZQu++uorxMXFmecjIyNx9uxZvPnmm9i3bx+uXr2KnJwc83xdXR1mz54NnU6HXbt24f3338fAgQMxY8YMXLp0yfy8CxcuwMnJCYcOHcKSJUta/wdEHZNARHd17tw5wc/PTygoKDCP6XQ6ITQ0VIiJiRHS09OF8ePHCyaTyTzf0NAghIaGCps2bRIEQRBiYmKE4OBgQa/Xm5/z9ttvC48++qggCIJQWloq+Pn5CSdOnLBYxogRI4SlS5cKgiAI+/fvF4KCgiz+DUEQBK1WK6xYsUIQBEHYuHGj4OfnJ1RXV1v5p0BkibuwiETIz8+HSqXCoEGDzGMqlQqDBw8GAFy8eBHXrl3DkCFDLF5XX1+PkpIS82MvLy84OTmZH7u6usJoNAIAiouLAcD8bzYu49fLvHjxInQ6HTQajcVyDAaDxeMuXbrggQcekPReicRigRCJ0KlTJwiCAEEQmr37sMlkwpAhQ7B27domc87Ozua//7o8WiL85uYQjo6OFsvx8vLCjh07mrzu1/+2SqW663KI7hePgRCJMGjQIOj1ehQWFprHDAYDCgoKAAB+fn4oKytDz5490adPH/Tp0wcPPvgg1q9fj/Pnz4teBgCLYx5Go9FimX5+fqioqIBKpTIvp0+fPti2bRtOnDhhjbdKJBoLhEiEkJAQDB06FDExMcjJycHly5fx2muvoaKiAgqFArNmzUJ9fT2WLl2K/Px8lJSUYNmyZThz5gz8/f1FLcPb2xvPPPMM1q5di3/+858oLS3Fn//8Z1y/ft38nEmTJsHd3R2LFy9GTk4Orly5gjVr1uDjjz/GgAEDWuvtEzWLBUIk0oYNG9C/f38sWLAAM2fOhKurK4KCguDo6AgvLy/s27cPJpMJs2fPxvTp03Hz5k3s2bPHfIquGElJSXj66acRGxsLrVaLzp07Y+zYseZ5V1dX7Nu3Dw899BAWLVqEKVOmID8/H1u3bsWwYcNa420TtYh34yUS4YcffkBubi5GjhwJpVJpHh8/fjyef/55LFy4UMZ0RPLgQXQiERwdHREdHY3Jkydjzpw5AIAPP/wQlZWVmDBhgszpiOTBLRAikc6dO4cNGzagsLDQfAX4n/70J4SEhMgdjUgWLBAiIpKEB9GJiEgSFggREUnCAiEiIklYIEREJAkLhIiIJGGBEBGRJP8HUwQEBwyT6qEAAAAASUVORK5CYII="/>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074"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8300" y="1679906"/>
            <a:ext cx="5690044" cy="313615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3" name="Action Button: Sound 12">
            <a:hlinkClick r:id="" action="ppaction://noaction" highlightClick="1">
              <a:snd r:embed="rId7" name="applause.wav"/>
            </a:hlinkClick>
          </p:cNvPr>
          <p:cNvSpPr/>
          <p:nvPr/>
        </p:nvSpPr>
        <p:spPr>
          <a:xfrm>
            <a:off x="135274" y="5248292"/>
            <a:ext cx="548389" cy="478564"/>
          </a:xfrm>
          <a:prstGeom prst="actionButtonSound">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914400" y="5248292"/>
            <a:ext cx="10810240" cy="646331"/>
          </a:xfrm>
          <a:prstGeom prst="rect">
            <a:avLst/>
          </a:prstGeom>
          <a:noFill/>
        </p:spPr>
        <p:txBody>
          <a:bodyPr wrap="square" rtlCol="0">
            <a:spAutoFit/>
          </a:bodyPr>
          <a:lstStyle/>
          <a:p>
            <a:r>
              <a:rPr lang="en-US" b="1" dirty="0">
                <a:solidFill>
                  <a:srgbClr val="000000"/>
                </a:solidFill>
                <a:latin typeface="&amp;quot"/>
              </a:rPr>
              <a:t>Mobile is preferred medium over web browser. Facebook should invest/continue investing its efforts for improvements and revenue generation in the mobile platform.</a:t>
            </a:r>
          </a:p>
        </p:txBody>
      </p:sp>
      <p:pic>
        <p:nvPicPr>
          <p:cNvPr id="16" name="Audio 15">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552238" y="6218238"/>
            <a:ext cx="487362" cy="487362"/>
          </a:xfrm>
          <a:prstGeom prst="rect">
            <a:avLst/>
          </a:prstGeom>
        </p:spPr>
      </p:pic>
    </p:spTree>
    <p:custDataLst>
      <p:tags r:id="rId1"/>
    </p:custDataLst>
    <p:extLst>
      <p:ext uri="{BB962C8B-B14F-4D97-AF65-F5344CB8AC3E}">
        <p14:creationId xmlns:p14="http://schemas.microsoft.com/office/powerpoint/2010/main" val="1706458772"/>
      </p:ext>
    </p:extLst>
  </p:cSld>
  <p:clrMapOvr>
    <a:masterClrMapping/>
  </p:clrMapOvr>
  <mc:AlternateContent xmlns:mc="http://schemas.openxmlformats.org/markup-compatibility/2006">
    <mc:Choice xmlns:p14="http://schemas.microsoft.com/office/powerpoint/2010/main" Requires="p14">
      <p:transition spd="slow" p14:dur="2000" advTm="18532"/>
    </mc:Choice>
    <mc:Fallback>
      <p:transition spd="slow" advTm="185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07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16"/>
                </p:tgtEl>
              </p:cMediaNode>
            </p:audio>
          </p:childTnLst>
        </p:cTn>
      </p:par>
    </p:tnLst>
    <p:bldLst>
      <p:bldP spid="2" grpId="0" animBg="1"/>
      <p:bldP spid="3" grpId="0"/>
      <p:bldP spid="13" grpId="0" animBg="1"/>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xmlns="" id="{B5981CF1-BC08-49F8-B0F9-AAF98EC67450}"/>
              </a:ext>
            </a:extLst>
          </p:cNvPr>
          <p:cNvSpPr>
            <a:spLocks noGrp="1"/>
          </p:cNvSpPr>
          <p:nvPr>
            <p:ph type="title" idx="4294967295"/>
          </p:nvPr>
        </p:nvSpPr>
        <p:spPr>
          <a:xfrm>
            <a:off x="0" y="365125"/>
            <a:ext cx="10515600" cy="1325563"/>
          </a:xfrm>
        </p:spPr>
        <p:txBody>
          <a:bodyPr/>
          <a:lstStyle/>
          <a:p>
            <a:r>
              <a:rPr lang="en-US" dirty="0"/>
              <a:t>Project analysis slide 2</a:t>
            </a:r>
          </a:p>
        </p:txBody>
      </p:sp>
      <p:cxnSp>
        <p:nvCxnSpPr>
          <p:cNvPr id="8" name="Straight Connector 7">
            <a:extLst>
              <a:ext uri="{FF2B5EF4-FFF2-40B4-BE49-F238E27FC236}">
                <a16:creationId xmlns:a16="http://schemas.microsoft.com/office/drawing/2014/main" xmlns="" id="{D0986099-F5F2-4E8B-BE17-81194861A00C}"/>
              </a:ext>
              <a:ext uri="{C183D7F6-B498-43B3-948B-1728B52AA6E4}">
                <adec:decorative xmlns:adec="http://schemas.microsoft.com/office/drawing/2017/decorative" xmlns="" val="1"/>
              </a:ext>
            </a:extLst>
          </p:cNvPr>
          <p:cNvCxnSpPr>
            <a:cxnSpLocks/>
          </p:cNvCxnSpPr>
          <p:nvPr/>
        </p:nvCxnSpPr>
        <p:spPr>
          <a:xfrm>
            <a:off x="8409062" y="522898"/>
            <a:ext cx="3782938"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xmlns=""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smtClean="0">
                <a:solidFill>
                  <a:schemeClr val="tx1">
                    <a:lumMod val="75000"/>
                    <a:lumOff val="25000"/>
                  </a:schemeClr>
                </a:solidFill>
              </a:rPr>
              <a:t>SUMMARY</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xmlns="" id="{83E690F4-843A-47A5-8620-4FB01C0D8E68}"/>
              </a:ext>
              <a:ext uri="{C183D7F6-B498-43B3-948B-1728B52AA6E4}">
                <adec:decorative xmlns:adec="http://schemas.microsoft.com/office/drawing/2017/decorative" xmlns="" val="1"/>
              </a:ext>
            </a:extLst>
          </p:cNvPr>
          <p:cNvCxnSpPr>
            <a:cxnSpLocks/>
          </p:cNvCxnSpPr>
          <p:nvPr/>
        </p:nvCxnSpPr>
        <p:spPr>
          <a:xfrm>
            <a:off x="0" y="522898"/>
            <a:ext cx="3743058"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5" name="AutoShape 2" descr="data:image/png;base64,iVBORw0KGgoAAAANSUhEUgAAAZAAAAEwCAYAAACZoyciAAAABHNCSVQICAgIfAhkiAAAAAlwSFlzAAALEgAACxIB0t1+/AAAADh0RVh0U29mdHdhcmUAbWF0cGxvdGxpYiB2ZXJzaW9uMy4yLjEsIGh0dHA6Ly9tYXRwbG90bGliLm9yZy+j8jraAAAgAElEQVR4nO3dfVRUdeIG8GdQmBkQFQOxJBRFJCMhQUcX1NQ8ZWtqOeZLmecouumiKyEi6bokGKC8pOZL5GvpUua2mnlKN3XdNFCBdXdBBCGUrEDIsoBhZnDu7w9/TE2AXq/D3AGezzme43y/M95n6DYP93UUgiAIICIiukcOcgcgIqK2iQVCRESSsECIiEgSFggREUnCAiEiIklYIEREJIlNC6SiogJLliyBRqNBaGgoYmNjcfPmTQDAsWPHMHDgQIs/EydONL/WaDRizZo10Gg00Gg0SElJgclksmV8IiL6lc62WpDJZMKiRYvg5uaGPXv2wGAwIC4uDjExMdi2bRtKSkoQFhaGpKSkX8J1/iVeWloazpw5g4yMDNTU1CAmJgZdu3bFggULRC+/trYWjo6OUCgUVn9/RETtkSAIMBqNcHFxgYOD5TaHzQqksLAQBQUFOH36NDw8PAAAK1euxKxZs/DTTz+hpKQEfn5+5rlf0+v1yMzMRHp6OgIDAwEAUVFRSElJQXh4eJM31Zza2loUFxdb900REXUQfn5+cHV1tRizWYE89NBDeOeddywKonFLQK/X4/Llyxg+fHizry0sLIROp0NISIh5LCQkBNXV1SgvL0ffvn3vunxHR0cAt38ITk5O9/FOqFF+fj4CAgLkjkHUBNdN6zEYDCguLjZ/hv6azQrEzc0No0aNshjbvXs3+vbtCzc3N5SVlSE7Oxs7d+6EXq/HyJEjER0dDVdXV1RWVsLZ2dmi/RqLqKKiQlSBNJaVk5MTlEql9d5YB8efJdkrrpvW1dyuf9nOwsrIyMCxY8fw2muvoby8HEajEQ4ODkhLS0NcXBzOnz+PpUuXAgB0Ol2TrYbGxwaDwebZiYjIhlsgv7Z582Zs3LgRq1evxujRowEA2dnZ6N69u7nlevToAa1WiytXrkClUjUpisbHarX6npadn59vhXdAjXJzc+WOQNQsrputz+YFsnbtWrz33nuIi4vDzJkzzeNubm4Wz/P19QUAVFZWolevXqirq0NtbS1cXFwAAFVVVQAAT0/Pe1p+QEAAN22tJDc3F8HBwXLHIGqC66b16PX6Fn/xtukurA0bNmDv3r1ITEy0KI8TJ05g6NChqK2tNY9dvHgRDg4O8PHxgb+/P9RqtcVvFDk5OXB3d4e3t7ct3wIREf0/mxXIpUuXsG3bNsydOxdhYWGoqqoy/wkKCoJSqURsbCxKS0tx9uxZrFy5ElOnTkXPnj2hUqmg1WqRkJCAvLw8ZGVlITU1FXPmzLFVfCIi+g2b7cI6evQoTCYTtm/fju3bt1vMHT58GDt27EBycjKmTZsGJycnTJw4EcuXLzc/Jzo6Gnq9HuHh4VAqldBqtZg/f76t4hMR0W8oOso3Ejbux+MxEOvhfmayV1w3redOn528maIdMhhvyR1BlLbwP2hb+VkStUWynMZLd+bk2AnPRh2SO0a7cDh1stwRiNotboEQEZEkLBAiIpKEBUJERJKwQIiISBIWCBERScICISIiSVggREQkCQuEiIgkYYEQEZEkLBAiIpKEBUJERJKwQIiISBIWCBERScICISIiSVggREQkCQuEiIgkYYEQEZEkLBAiIpKEBUJERJKwQIiISBIWCBERScICISIiSVggREQkCQuEiIgkYYEQEZEkLBAiIpKEBUJERJKwQIiISBIWCBERSWLTAqmoqMCSJUug0WgQGhqK2NhY3Lx5EwBgNBqxZs0aaDQaaDQapKSkwGQymV97t3kiIrItmxWIyWTCokWLUFtbiz179mDr1q0oKipCTEwMACAtLQ1nzpxBRkYG0tLScPDgQWzfvt38+rvNExGRbdmsQAoLC1FQUICkpCT4+/tj8ODBWLlyJU6ePImqqipkZmZixYoVCAwMRGhoKKKiorBnzx6YTCbo9fo7zhMRke3ZrEAeeughvPPOO/Dw8DCPKRQKAMA333wDnU6HkJAQ81xISAiqq6tRXl6OwsLCO84TEZHt2axA3NzcMGrUKIux3bt3o2/fvqisrISzszNcXV3Nc41FU1FRcdd5IiKyvc5yLTgjIwPHjh3D22+/jR9++AFOTk4W842PDQYDdDrdHefvRX5+/n2kto3g4GC5I7Qrubm5ckcgGfC/e+uTpUA2b96MjRs3YvXq1Rg9ejQ+++yzJkXQ+FitVkOlUt1x/l4EBARAqVTeR3pqa1jIHU9ubi7/u1uJXq9v8RdvmxfI2rVr8d577yEuLg4zZ84EAPTq1Qt1dXWora2Fi4sLAKCqqgoA4OnpCUdHxzvOExGR7dn0OpANGzZg7969SExMNJcHAPj7+0OtVltscubk5MDd3R3e3t53nSciItuzWYFcunQJ27Ztw9y5cxEWFoaqqirzn86dO0Or1SIhIQF5eXnIyspCamoq5syZAwBQqVR3nCciItuz2S6so0ePwmQyYfv27U0uADx8+DCio6Oh1+sRHh4OpVIJrVaL+fPnm59zt3kiIrIthSAIgtwhbKHxQFBbOYj+bNQhuSO0C4dTJ8sdgWTAg+jWc6fPTt5MkYiIJGGBEBGRJCwQIiKShAVCRESSsECIiEgSFggREUnCAiEiIklYIEREJAkLhIiIJGGBEBGRJCwQIiKShAVCRESSsECIiEgSFggREUnCAiEiIklEFcjLL7+Mn376qcn4jRs3MGXKFKuHIiIi+9fiNxKeO3cOZWVlAIDz58/jwIEDcHFxsXhOaWkpysvLWzchERHZpRYLxMnJCX/5y18AAAqFAuvWrWvyHBcXF/zhD39ovXRERGS3WiyQoKAgXLp0CQDg7++P06dPw93d3WbBiIjIvrVYIL/WWCRERESNRBWIyWTC4cOHkZeXB6PRCEEQLOYTExNbJRwREdkvUQWybt067N69G/369YOrq6vFnEKhaJVgRERk30QVyLFjx7B8+XLMnTu3tfMQEVEbIeo6kBs3buDJJ59s7SxEZOcMxltyRxAlODhY7giitJWfZ0tEbYEMHToUeXl58Pb2bu08RGTHnBw74dmoQ3LHaDcOp06WO8J9EVUg48ePR0JCAv773//Cx8cHTk5O5jmFQoEXXnih1QISEZF9ElUgq1evBgD89a9/bTLHAiEi6ph4HQgREUnCu/ESEZEkorZAwsLC7jh/+vRpq4QhIqK2Q1SBTJ8+3eKCQaPRiKtXr+Jf//oXoqKiWi0cERHZL1EFsnjx4mbH9+3bh5ycHLz44ov3tFCDwYDnnnsOy5Ytw5gxYwDcvljxt8sZMGAAPvnkEwC3SysxMRFHjhwBAEybNg2vvvoqHBy4F46ISA6iCqQlTzzxBFJTU+/pNfX19YiMjERJSYnFeElJCcLCwpCUlPRLuM6/xEtLS8OZM2eQkZGBmpoaxMTEoGvXrliwYMH9vAUiIpLovn59//LLL6FUKkU/v6CgAFqtFt9++22TuZKSEvj5+cHDw8P8x83NDQCg1+uRmZmJFStWIDAwEKGhoYiKisKePXtgMpnu5y0QEZFEorZAZsyY0WSspqYGpaWlmDNnjuiFZWdnY9y4cVi4cCECAwMt5i5fvozhw4c3+7rCwkLodDqEhISYx0JCQlBdXY3y8nL07dtXdAYiIrIOUQXi4+PTZMzR0RHh4eF49tlnRS9s3rx5zY43NDSgrKwM2dnZ2LlzJ/R6PUaOHIno6Gi4urqisrISzs7OFncC9vDwAABUVFSwQIiIZCCqQFr7+z7Ky8thNBrh4OCAtLQ0VFVVISkpCUuXLsWOHTug0+ksbp8CwPzYYDDc07Ly8/Otlru1tJUbwbUVubm5ckdoN7huWl9bXj9FH0S/du0a3n33XVy6dAlOTk4YMGAAZs2ahYcffvi+Q/Tr1w/Z2dno3r27+XThHj16QKvV4sqVK1CpVE2KovGxWq2+p2UFBATc03Ebavv4oUf2zN7XT71e3+Iv3qIOohcVFWHKlCn49NNP4erqCkdHRxw+fBhTpkxBcXGxVUK6ublZXGvi6+sLAKisrESvXr1QV1eH2tpa83xVVRUAwNPT0yrLJyKieyOqQFJSUjBs2DB8/vnn2Lx5M7Zu3YrPP/8cGo0GaWlp9x3ixIkTGDp0qEVBXLx4EQ4ODvDx8YG/vz/UarXFpl5OTg7c3d15i3kiIpmIKpCcnBwsWbLEYtePSqXC4sWLkZOTc98hgoODoVQqERsbi9LSUpw9exYrV67E1KlT0bNnT6hUKmi1WiQkJCAvLw9ZWVlITU29pzPAiIjIukQdA1GpVC3OWeM6jG7dumHHjh1ITk7GtGnT4OTkhIkTJ2L58uXm50RHR0Ov1yM8PBxKpRJarRbz58+/72UTEZE0ogokODgYGzZswJtvvmneCqmvr8fGjRslHwAqKiqyeDxw4EDs3LmzxecrlUrEx8cjPj5e0vKIiMi6RBVIZGQkZsyYgbFjx2LQoEEAbl9V3tDQgL1797ZqQCIisk+ijoH0798fhw4dwpQpU8xjzz//PA4ePAg/P79WC0dERPZL9HUgzs7OmDp1Kvr16wcA+OSTT+54bISIiNo3UVsgBQUFeOqpp7B//37zWFpaGp599lmrXQdCRERti6gCSUpKwpgxYxAZGWkeO3r0KEJDQ5GcnNxq4YiIyH6JKpD8/HwsWrTI4joQR0dHvPLKK/jPf/7TauGIiMh+iSoQtVqNysrKJuM//vgjOnXqZPVQRERk/0QVyJgxYxAfH29xvOPy5ctISEjAqFGjWi0cERHZL1FnYUVHR2Pu3LmYPHmy+cyr+vp6DB48GCtWrGjVgEREZJ9EFUj37t1x4MABZGVloaioCI6OjvD19cWIESMsnnfjxo0md9UlIqL2SfR1IA4ODggNDUVoaGiLz3nyySdx6NAhq3xHCBER2TdRx0DEEgTBmv8cERHZMasWCBERdRwsECIikoQFQkREkrBAiIhIEhYIERFJYtUC4fUfREQdh1ULhPfFIiLqOFq8kLCsrEz0P+Lj4wMAOH/+/P0nIiKiNqHFApkwYYLoXVKFhYVWC0RERG1DiwXy7rvvmv9eXFyMTZs2YeHChRgyZAgcHR1x4cIFbN68GYsXL7ZJUCIisi8tFsiwYcPMf09OTkZcXBwmTJhgHnvkkUfg4eGB9PR0TJ8+vXVTEhGR3RF1EL2kpASPPPJIk/F+/frh2rVrVg9FRET2T1SB+Pj44KOPPmoy/t5778Hf39/qoYiIyP6Jup37kiVLEBERgS+//BKDBw+GIAjIzc3FlStXsHPnztbOSEREdkjUFsjYsWOxb98+eHt74/z588jJyYG/vz/279+PkJCQ1s5IRER2SPQXSj3++ON4/PHHWzMLERG1IaILJCcnB3l5eTAajU2+OCoiIsLqwYiIyL6JKpC3334b6enpUKvVcHFxaTLPAiEi6nhEFchHH32EuXPnIjo6mjdMJCIiACIPoldUVOCFF16wWnkYDAb8/ve/x8mTJ81jRqMRa9asgUajgUajQUpKCkwmk+h5IiKyLVFbIIMGDUJJSQn69u173wusr69HZGQkSkpKLMbT0tJw5swZZGRkoKamBjExMejatSsWLFggap6IiGxLVIG8/PLLWLNmDa5evQofHx84OTlZzIeFhYlaWEFBAWJiYprc9l2v1yMzMxPp6ekIDAwEAERFRSElJQXh4eEwGo13nHdw4PdiERHZmqgCiYyMBACsX7++yZxCoRB9N97s7GyMGzcOCxcuNBcBcPtuvjqdzuKakpCQEFRXV6O8vBw//vjjHeetsWVERET3RlSBHD9+3CoLmzdvXrPjlZWVcHZ2hqurq3nMw8MDwO3jLzdv3rzjPAuEiMj2RBVI7969Adw++H3t2jV4e3tDEAQ4OjpaJYROp2uyW6zxscFguOv8vcjPz7+PpLYRHBwsd4R2JTc3V+4I7QbXTetry+un6AsJ09PTsXv3bhiNRhw9ehTp6elwdXXF6tWr7/urbFUqVZMiaHysVqvvOn8vAgICoFQq7yMttTX80CN7Zu/rp16vb/EXb1FHn/ft24cDBw5gxYoV5q2OJ554AkeOHMGWLVvuO2CvXr1QV1eH2tpa81hVVRUAwNPT867zRERke6IK5P3338eqVaswc+ZM8xlPkyZNQnx8PA4ePHjfIfz9/aFWqy025XJycuDu7g5vb++7zhMRke2JKpDy8nI89thjTcYDAgJw/fr1+w6hUqmg1WqRkJCAvLw8ZGVlITU1FXPmzBE1T0REtifqGEjPnj1RVFQELy8vi/Fz587hwQcftEqQ6Oho6PV6hIeHQ6lUQqvVYv78+aLniYjItkQVyIwZMxAfH4+6ujoAQFFREY4fP4633npL8pXgRUVFFo+VSiXi4+MRHx/f7PPvNk9ERLYlqkDmzZuHmzdvYtWqVdDr9YiIiEDnzp0xc+ZMbgUQEXVQok/jffXVV7Fw4UKUlJRAEAT069cPXbp0ac1sRERkx1osEIPB0ORivU6dOmHgwIEWzwHQ5CI/IiJq/1oskMDAQJw+fRoPPPAABg8efMdbuYu9FxYREbUfLRbIG2+8Yb73VGJios0CERFR29BigTz33HPmvxcXF+PFF19schovERF1XKIuJPzggw8gCEJrZyEiojZEVIEMGzYMn3zySWtnISKiNkTUabydOnXCxo0b8c4778Db2xsqlcpi/v3332+VcEREZL9aLJAlS5YgLi4OPXr0QGFhIZ555hmerktERGYtFsjJkycRGRmJHj164Ntvv8WHH36IBx54wJbZiIjIjrVYIAMGDMDs2bPh4+MDAIiIiGj2GwgVCgX27NnTegmJiMgutVgg6enp2LVrF37++WcoFAr06NGD3+RHRERmLRZInz59EBcXBwD497//jYSEBLi5udkqFxER2TlRZ2GdOHGitXMQEVEbI+o6ECIiot9igRARkSQsECIikoQFQkREkrBAiIhIEhYIERFJwgIhIiJJWCBERCQJC4SIiCRhgRARkSQsECIikoQFQkREkrBAiIhIEhYIERFJwgIhIiJJ7KpAjh07hoEDB1r8mThxIgDAaDRizZo10Gg00Gg0SElJgclkkjkxEVHHJeoLpWylpKQEYWFhSEpKMo917nw7YlpaGs6cOYOMjAzU1NQgJiYGXbt2xYIFC+SKS0TUodldgfj5+cHDw8NiXK/XIzMzE+np6QgMDAQAREVFISUlBeHh4XBwsKsNKSKiDsGuPnkvX74MHx+fJuOFhYXQ6XQICQkxj4WEhKC6uhrl5eW2jEhERP/PbgqkoaEBZWVlyM7OxtNPP40xY8Zg9erV+Pnnn1FZWQlnZ2e4urqan9+4lVJRUSFXZCKiDs1uCqS8vBxGoxEODg5IS0tDXFwczp8/j6VLl0Kn08HJycni+Y2PDQaDHHGJiDo8uzkG0q9fP2RnZ6N79+5QKBQAgB49ekCr1WLEiBFNiqLxsVqtvqfl5OfnWydwKwoODpY7QruSm5srd4R2g+um9bXl9dNuCgQA3NzcLB77+voCAEwmE+rq6lBbWwsXFxcAQFVVFQDA09PznpYREBAApVJphbTUVvBDj+yZva+fer2+xV+87WYX1okTJzB06FDU1taaxy5evAgHBwdMmTIFarXaoqlzcnLg7u4Ob29vOeISEXV4dlMgwcHBUCqViI2NRWlpKc6ePYuVK1di6tSp6NmzJ7RaLRISEpCXl4esrCykpqZizpw5cscmIuqw7GYXVrdu3bBjxw4kJydj2rRpcHJywsSJE7F8+XIAQHR0NPR6PcLDw6FUKqHVajF//nyZUxMRdVx2UyAAMHDgQOzcubPZOaVSifj4eMTHx9s4FRERNcdudmEREVHbwgIhIiJJWCBERCQJC4SIiCRhgRARkSQsECIikoQFQkREkrBAiIhIEhYIERFJwgIhIiJJWCBERCQJC4SIiCRhgRARkSQsECIikoQFQkREkrBAiIhIEhYIERFJwgIhIiJJWCBERCQJC4SIiCRhgRARkSQsECIikoQFQkREkrBAiIhIEhYIERFJwgIhIiJJWCBERCQJC4SIiCRhgRARkSQsECIikoQFQkREkrSpAjEajVizZg00Gg00Gg1SUlJgMpnkjkVE1CF1ljvAvUhLS8OZM2eQkZGBmpoaxMTEoGvXrliwYIHc0YiIOpw2swWi1+uRmZmJFStWIDAwEKGhoYiKisKePXu4FUJEJIM2UyCFhYXQ6XQICQkxj4WEhKC6uhrl5eUyJiMi6pjaTIFUVlbC2dkZrq6u5jEPDw8AQEVFhVyxiIg6rDZzDESn08HJyclirPGxwWC46+sFQRD9XHvQ3aWT3BHaBb1eL3eEdofrpvW0hfWz8TOz8TP019pMgahUqiYf/o2P1Wr1XV9vNBoBAMXFxdYP1wqWTn5Q7gjtQn5+vtwR2h2um9bTltZPo9EIlUplMdZmCqRXr16oq6tDbW0tXFxcAABVVVUAAE9Pz7u+3sXFBX5+fnB0dIRCoWjVrERE7YUgCDAajebP3V9rMwXi7+8PtVqN3NxcjBo1CgCQk5MDd3d3eHt73/X1Dg4OFsdPiIhInN9ueTRqMwfRVSoVtFotEhISkJeXh6ysLKSmpmLOnDlyRyMi6pAUQnNHRuyUXq9HQkICjhw5AqVSCa1Wi1dffZW7pIiIZNCmCoSIiOxHm9mFRURE9oUFQkREkrBAiIhIEhYIERFJwgIhIiJJWCB0T0wmE77++ms0NDS0mfuKUcdRWVmJ7Oxs1NfXo7q6Wu447R4LhERpaGhASkoKgoKC8NRTT+G7775DdHQ0li1bhvr6ernjUQdXV1eHyMhIjB49GnPnzkVVVRVWr16NWbNm4caNG3LHa7dYICTK5s2bceLECWzduhVKpRIAMHPmTFy4cAHJyckyp6OObv369aioqMCnn35qXj+joqKg1+vxxhtvyJyu/WKBkCiHDx9GXFwcQkNDzWPDhw9HYmIijh07JmMyIuD48eOIjY2Fj4+Peax///54/fXX8cUXX8iYrH1jgZAo1dXV6NWrV5NxNzc31NXVyZCI6Bc1NTXo0qVLk3EHBwc0NDTIkKhjYIGQKMHBwcjMzLQYMxgM2LJlC4YMGSJTKqLbwsLCsGXLFouyuHHjBpKTky22msm6eC8sEuWrr75CeHg4lEolysvL8fjjj+PKlSvo1KkTduzYAV9fX7kjUgd2/fp1REREoLS0FHV1dejduzeuX78OX19fbN26VdR3BtG9Y4GQaAaDAR9//DFKS0tx69Yt9O/fH5MmTRL1jZBEtpCVlYWvvvoKDQ0N6N+/P0JDQ3m37lbEAiGiNkmn04l+Ln/JaR0sEGrR8OHDRf/2lpWV1cppiCz5+/vfdf0UBAEKhQKFhYU2StWxtJmvtCXbi4mJkTsCUYveffdduSN0eNwCoftWV1cHZ2dnuWMQNau8vBze3t5yx2iXuAVColRUVGDTpk0oKSnBrVu3ANzePWAwGPD111/jwoULMiekjqyoqAiJiYnNrp86nY67sFoJrwMhUVatWoWcnBxoNBpcunQJv/vd7+Dl5YWSkhIsW7ZM7njUwb3++uuor6/H4sWLUVtbi4iICDz//PO4desWEhMT5Y7XbnELhETJzc3F9u3bERwcjNOnT2Ps2LEICgrC1q1bcerUKbz00ktyR6QOrKCgAJmZmRg0aBD+/ve/Y8CAAXjxxRfx8MMP48CBA5gyZYrcEdslboGQKCaTCQ8++CCA2/cYKigoAABMnDgR//vf/+SMRgQHBwd069YNAODj44OLFy8CAEaNGoXi4mI5o7VrLBASZcCAATh58qT57+fPnwcAVFVVmfc5E8klICAA+/fvB3D79N7GGyiWlpbCwYEfc62Fu7BIlMWLF+OPf/wjHBwcMHnyZGzbtg2zZ89GWVkZRo0aJXc86uCWLVuGBQsWoFu3bpg6dSq2b9+OcePG4fvvv4dWq5U7XrvF03hJtGvXruHWrVvo06cPiouLcfDgQXTv3h0vv/wyVCqV3PGog6utrYVOp4O7uzuqqqpw7NgxuLm5YcKECbydSSthgRBRu9HQ0ACj0dhknLcyaR3chUWiXLp0CevXr0dJSUmz34XOW5mQnLKyshAXF4evv/4azf1OzOtAWge3QEiUyZMnQ61WY/Lkyc3urnruuedkSEV021NPPQVfX19Mnz692fVz2LBhMqRq/7gFQqJcvXoVBw4c4Pd+kF26fv06tm3bZvGVttT6eH4biaLRaLgbgOzW+PHjcerUKbljdDjchUWifPfdd9BqtQgODkbv3r2bnNWyfPlymZIR3b5X26RJk+Dl5QUvL68m6+eGDRtkSta+cRcWiZKSkoKbN2/iu+++ww8//GAxx1MkSW4rV66EQqGAt7c3z7iyIW6BkCiN970aMWKE3FGImggMDMTevXvx2GOPyR2lQ+ExEBLF09MTbm5ucscgalbfvn2bPb2cWhe3QEiUU6dOYdOmTXjllVfg5eWFzp0t937y7CyS02effYbU1FS89NJLza6fo0ePlilZ+8YCIVH8/f2bjCkUCn7nNNmF5tbPRlw/Ww8LhET55ptv7jjfu3dvGyUhInvBAqF7UllZibKyMgQFBaGmpgbu7u5yRyIimfAgOolSV1eHpUuXYvTo0Zg7dy6qqqqwevVqzJo1Czdu3JA7HhHJgAVCoqxfvx6VlZX49NNPoVQqAQBRUVHQ6/V44403ZE5HRHJggZAox48fR2xsrMW9hvr374/XX3/d/O1vRNSxsEBIlJqaGnTp0qXJuIODAxoaGmRIRERyY4GQKGFhYdiyZYtFWdy4cQPJyckIDQ2VMRkRyYVnYVGLTp06hREjRsDJyQnXr19HREQESktLUVdXh969e+P69evw9fXF1q1b4enpKXdcIrIxFgi1KCgoCJ999hl69eqFcePG4cCBAygqKkJpaSkaGhrQv39/hIaG8maKRB0UC4RaNHbsWPj5+SEgIABvvfUW5s2b1+KdTiMiImycjojkxgKhFqpgeo4AAATLSURBVJ07dw7btm3DTz/9hIKCAgwcOBCdOnVq8jyFQoEDBw7IkJCI5MQCIVHGjh2Lv/3tb7wjLxGZsUCIiEgSnsZLRESSsECIiEgSFgiRnZs9ezYiIyPljkHUBAuEiIgkYYEQEZEkne/+FCICgB9//BFr167FqVOnYDKZ8Mwzz6C2thaOjo5ISkpCaWkp1q1bh3PnzkGlUmHIkCGIiYmBt7c3AGDFihUwGo3o3bs3PvroI+h0OgQGBmLVqlXo168fgNs3rUxMTMTnn38Ok8mEmTNnwmQyWeSorKzEunXr8MUXX0AQBAQEBGDZsmV49NFHAQCbNm3C6dOn0bdvX/zjH//AyJEjsWHDBtv+sKhD4BYIkQiCIOCVV15BYWEhtmzZgn379uH777/HkSNHANz+UJ81axY8PDzwwQcfYNeuXVCr1Zg2bRoqKyvN/87Ro0fx7bffYteuXdiyZQu++uorxMXFmecjIyNx9uxZvPnmm9i3bx+uXr2KnJwc83xdXR1mz54NnU6HXbt24f3338fAgQMxY8YMXLp0yfy8CxcuwMnJCYcOHcKSJUta/wdEHZNARHd17tw5wc/PTygoKDCP6XQ6ITQ0VIiJiRHS09OF8ePHCyaTyTzf0NAghIaGCps2bRIEQRBiYmKE4OBgQa/Xm5/z9ttvC48++qggCIJQWloq+Pn5CSdOnLBYxogRI4SlS5cKgiAI+/fvF4KCgiz+DUEQBK1WK6xYsUIQBEHYuHGj4OfnJ1RXV1v5p0BkibuwiETIz8+HSqXCoEGDzGMqlQqDBw8GAFy8eBHXrl3DkCFDLF5XX1+PkpIS82MvLy84OTmZH7u6usJoNAIAiouLAcD8bzYu49fLvHjxInQ6HTQajcVyDAaDxeMuXbrggQcekPReicRigRCJ0KlTJwiCAEEQmr37sMlkwpAhQ7B27domc87Ozua//7o8WiL85uYQjo6OFsvx8vLCjh07mrzu1/+2SqW663KI7hePgRCJMGjQIOj1ehQWFprHDAYDCgoKAAB+fn4oKytDz5490adPH/Tp0wcPPvgg1q9fj/Pnz4teBgCLYx5Go9FimX5+fqioqIBKpTIvp0+fPti2bRtOnDhhjbdKJBoLhEiEkJAQDB06FDExMcjJycHly5fx2muvoaKiAgqFArNmzUJ9fT2WLl2K/Px8lJSUYNmyZThz5gz8/f1FLcPb2xvPPPMM1q5di3/+858oLS3Fn//8Z1y/ft38nEmTJsHd3R2LFy9GTk4Orly5gjVr1uDjjz/GgAEDWuvtEzWLBUIk0oYNG9C/f38sWLAAM2fOhKurK4KCguDo6AgvLy/s27cPJpMJs2fPxvTp03Hz5k3s2bPHfIquGElJSXj66acRGxsLrVaLzp07Y+zYseZ5V1dX7Nu3Dw899BAWLVqEKVOmID8/H1u3bsWwYcNa420TtYh34yUS4YcffkBubi5GjhwJpVJpHh8/fjyef/55LFy4UMZ0RPLgQXQiERwdHREdHY3Jkydjzpw5AIAPP/wQlZWVmDBhgszpiOTBLRAikc6dO4cNGzagsLDQfAX4n/70J4SEhMgdjUgWLBAiIpKEB9GJiEgSFggREUnCAiEiIklYIEREJAkLhIiIJGGBEBGRJP8HUwQEBwyT6qEAAAAASUVORK5CYII="/>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0" name="Rectangle 9"/>
          <p:cNvSpPr/>
          <p:nvPr/>
        </p:nvSpPr>
        <p:spPr>
          <a:xfrm>
            <a:off x="368300" y="898386"/>
            <a:ext cx="11163300" cy="5078313"/>
          </a:xfrm>
          <a:prstGeom prst="rect">
            <a:avLst/>
          </a:prstGeom>
        </p:spPr>
        <p:txBody>
          <a:bodyPr wrap="square">
            <a:spAutoFit/>
          </a:bodyPr>
          <a:lstStyle/>
          <a:p>
            <a:pPr>
              <a:buFont typeface="Arial"/>
              <a:buChar char="•"/>
            </a:pPr>
            <a:r>
              <a:rPr lang="en-US" dirty="0" smtClean="0">
                <a:solidFill>
                  <a:srgbClr val="000000"/>
                </a:solidFill>
                <a:latin typeface="&amp;quot"/>
              </a:rPr>
              <a:t> As </a:t>
            </a:r>
            <a:r>
              <a:rPr lang="en-US" b="1" dirty="0">
                <a:solidFill>
                  <a:srgbClr val="000000"/>
                </a:solidFill>
                <a:latin typeface="&amp;quot"/>
              </a:rPr>
              <a:t>male users exceed female users by 18.6%, facebook</a:t>
            </a:r>
            <a:r>
              <a:rPr lang="en-US" dirty="0">
                <a:solidFill>
                  <a:srgbClr val="000000"/>
                </a:solidFill>
                <a:latin typeface="&amp;quot"/>
              </a:rPr>
              <a:t> can think of ways in which it </a:t>
            </a:r>
            <a:r>
              <a:rPr lang="en-US" b="1" dirty="0">
                <a:solidFill>
                  <a:srgbClr val="000000"/>
                </a:solidFill>
                <a:latin typeface="&amp;quot"/>
              </a:rPr>
              <a:t>can make itself more appealing, user-friendly and convenient to the female </a:t>
            </a:r>
            <a:r>
              <a:rPr lang="en-US" b="1" dirty="0" smtClean="0">
                <a:solidFill>
                  <a:srgbClr val="000000"/>
                </a:solidFill>
                <a:latin typeface="&amp;quot"/>
              </a:rPr>
              <a:t>gender</a:t>
            </a:r>
          </a:p>
          <a:p>
            <a:endParaRPr lang="en-US" dirty="0">
              <a:solidFill>
                <a:srgbClr val="000000"/>
              </a:solidFill>
              <a:latin typeface="&amp;quot"/>
            </a:endParaRPr>
          </a:p>
          <a:p>
            <a:pPr>
              <a:buFont typeface="Arial"/>
              <a:buChar char="•"/>
            </a:pPr>
            <a:r>
              <a:rPr lang="en-US" dirty="0" smtClean="0">
                <a:solidFill>
                  <a:srgbClr val="000000"/>
                </a:solidFill>
                <a:latin typeface="&amp;quot"/>
              </a:rPr>
              <a:t> In </a:t>
            </a:r>
            <a:r>
              <a:rPr lang="en-US" dirty="0">
                <a:solidFill>
                  <a:srgbClr val="000000"/>
                </a:solidFill>
                <a:latin typeface="&amp;quot"/>
              </a:rPr>
              <a:t>order to </a:t>
            </a:r>
            <a:r>
              <a:rPr lang="en-US" b="1" dirty="0">
                <a:solidFill>
                  <a:srgbClr val="000000"/>
                </a:solidFill>
                <a:latin typeface="&amp;quot"/>
              </a:rPr>
              <a:t>increase</a:t>
            </a:r>
            <a:r>
              <a:rPr lang="en-US" dirty="0">
                <a:solidFill>
                  <a:srgbClr val="000000"/>
                </a:solidFill>
                <a:latin typeface="&amp;quot"/>
              </a:rPr>
              <a:t> the </a:t>
            </a:r>
            <a:r>
              <a:rPr lang="en-US" b="1" dirty="0">
                <a:solidFill>
                  <a:srgbClr val="000000"/>
                </a:solidFill>
                <a:latin typeface="&amp;quot"/>
              </a:rPr>
              <a:t>user base</a:t>
            </a:r>
            <a:r>
              <a:rPr lang="en-US" dirty="0">
                <a:solidFill>
                  <a:srgbClr val="000000"/>
                </a:solidFill>
                <a:latin typeface="&amp;quot"/>
              </a:rPr>
              <a:t> facebook should </a:t>
            </a:r>
            <a:r>
              <a:rPr lang="en-US" b="1" dirty="0">
                <a:solidFill>
                  <a:srgbClr val="000000"/>
                </a:solidFill>
                <a:latin typeface="&amp;quot"/>
              </a:rPr>
              <a:t>focus on the population above 30 years of age</a:t>
            </a:r>
            <a:r>
              <a:rPr lang="en-US" b="1" dirty="0" smtClean="0">
                <a:solidFill>
                  <a:srgbClr val="000000"/>
                </a:solidFill>
                <a:latin typeface="&amp;quot"/>
              </a:rPr>
              <a:t>.</a:t>
            </a:r>
          </a:p>
          <a:p>
            <a:endParaRPr lang="en-US" dirty="0">
              <a:solidFill>
                <a:srgbClr val="000000"/>
              </a:solidFill>
              <a:latin typeface="&amp;quot"/>
            </a:endParaRPr>
          </a:p>
          <a:p>
            <a:pPr>
              <a:buFont typeface="Arial"/>
              <a:buChar char="•"/>
            </a:pPr>
            <a:r>
              <a:rPr lang="en-US" dirty="0" smtClean="0">
                <a:solidFill>
                  <a:srgbClr val="000000"/>
                </a:solidFill>
                <a:latin typeface="&amp;quot"/>
              </a:rPr>
              <a:t> The </a:t>
            </a:r>
            <a:r>
              <a:rPr lang="en-US" dirty="0">
                <a:solidFill>
                  <a:srgbClr val="000000"/>
                </a:solidFill>
                <a:latin typeface="&amp;quot"/>
              </a:rPr>
              <a:t>usage pattern of females and males differs. Females like more posts and receive more likes for their posts. Facebook should further analyze these </a:t>
            </a:r>
            <a:r>
              <a:rPr lang="en-US" dirty="0" err="1">
                <a:solidFill>
                  <a:srgbClr val="000000"/>
                </a:solidFill>
                <a:latin typeface="&amp;quot"/>
              </a:rPr>
              <a:t>behaviours</a:t>
            </a:r>
            <a:r>
              <a:rPr lang="en-US" dirty="0">
                <a:solidFill>
                  <a:srgbClr val="000000"/>
                </a:solidFill>
                <a:latin typeface="&amp;quot"/>
              </a:rPr>
              <a:t> and </a:t>
            </a:r>
            <a:r>
              <a:rPr lang="en-US" b="1" dirty="0">
                <a:solidFill>
                  <a:srgbClr val="000000"/>
                </a:solidFill>
                <a:latin typeface="&amp;quot"/>
              </a:rPr>
              <a:t>understand attributes other than likes information to provide more value add to the male population</a:t>
            </a:r>
            <a:r>
              <a:rPr lang="en-US" b="1" dirty="0" smtClean="0">
                <a:solidFill>
                  <a:srgbClr val="000000"/>
                </a:solidFill>
                <a:latin typeface="&amp;quot"/>
              </a:rPr>
              <a:t>.</a:t>
            </a:r>
          </a:p>
          <a:p>
            <a:pPr>
              <a:buFont typeface="Arial"/>
              <a:buChar char="•"/>
            </a:pPr>
            <a:endParaRPr lang="en-US" dirty="0">
              <a:solidFill>
                <a:srgbClr val="000000"/>
              </a:solidFill>
              <a:latin typeface="&amp;quot"/>
            </a:endParaRPr>
          </a:p>
          <a:p>
            <a:pPr>
              <a:buFont typeface="Arial"/>
              <a:buChar char="•"/>
            </a:pPr>
            <a:r>
              <a:rPr lang="en-US" b="1" dirty="0" smtClean="0">
                <a:solidFill>
                  <a:srgbClr val="000000"/>
                </a:solidFill>
                <a:latin typeface="&amp;quot"/>
              </a:rPr>
              <a:t> Likes </a:t>
            </a:r>
            <a:r>
              <a:rPr lang="en-US" b="1" dirty="0">
                <a:solidFill>
                  <a:srgbClr val="000000"/>
                </a:solidFill>
                <a:latin typeface="&amp;quot"/>
              </a:rPr>
              <a:t>and likes received reduce with increase in age</a:t>
            </a:r>
            <a:r>
              <a:rPr lang="en-US" dirty="0">
                <a:solidFill>
                  <a:srgbClr val="000000"/>
                </a:solidFill>
                <a:latin typeface="&amp;quot"/>
              </a:rPr>
              <a:t>, implying that the reaction and </a:t>
            </a:r>
            <a:r>
              <a:rPr lang="en-US" dirty="0" err="1">
                <a:solidFill>
                  <a:srgbClr val="000000"/>
                </a:solidFill>
                <a:latin typeface="&amp;quot"/>
              </a:rPr>
              <a:t>preception</a:t>
            </a:r>
            <a:r>
              <a:rPr lang="en-US" dirty="0">
                <a:solidFill>
                  <a:srgbClr val="000000"/>
                </a:solidFill>
                <a:latin typeface="&amp;quot"/>
              </a:rPr>
              <a:t> to user posts is </a:t>
            </a:r>
            <a:r>
              <a:rPr lang="en-US" dirty="0" err="1">
                <a:solidFill>
                  <a:srgbClr val="000000"/>
                </a:solidFill>
                <a:latin typeface="&amp;quot"/>
              </a:rPr>
              <a:t>dependant</a:t>
            </a:r>
            <a:r>
              <a:rPr lang="en-US" dirty="0">
                <a:solidFill>
                  <a:srgbClr val="000000"/>
                </a:solidFill>
                <a:latin typeface="&amp;quot"/>
              </a:rPr>
              <a:t> on age</a:t>
            </a:r>
            <a:r>
              <a:rPr lang="en-US" dirty="0" smtClean="0">
                <a:solidFill>
                  <a:srgbClr val="000000"/>
                </a:solidFill>
                <a:latin typeface="&amp;quot"/>
              </a:rPr>
              <a:t>. </a:t>
            </a:r>
            <a:r>
              <a:rPr lang="en-US" b="1" dirty="0" smtClean="0">
                <a:solidFill>
                  <a:srgbClr val="000000"/>
                </a:solidFill>
                <a:latin typeface="&amp;quot"/>
              </a:rPr>
              <a:t>Facebook </a:t>
            </a:r>
            <a:r>
              <a:rPr lang="en-US" b="1" dirty="0">
                <a:solidFill>
                  <a:srgbClr val="000000"/>
                </a:solidFill>
                <a:latin typeface="&amp;quot"/>
              </a:rPr>
              <a:t>can customize its offerings based on user age group</a:t>
            </a:r>
            <a:r>
              <a:rPr lang="en-US" b="1" dirty="0" smtClean="0">
                <a:solidFill>
                  <a:srgbClr val="000000"/>
                </a:solidFill>
                <a:latin typeface="&amp;quot"/>
              </a:rPr>
              <a:t>.</a:t>
            </a:r>
          </a:p>
          <a:p>
            <a:pPr>
              <a:buFont typeface="Arial"/>
              <a:buChar char="•"/>
            </a:pPr>
            <a:endParaRPr lang="en-US" dirty="0">
              <a:solidFill>
                <a:srgbClr val="000000"/>
              </a:solidFill>
              <a:latin typeface="&amp;quot"/>
            </a:endParaRPr>
          </a:p>
          <a:p>
            <a:pPr>
              <a:buFont typeface="Arial"/>
              <a:buChar char="•"/>
            </a:pPr>
            <a:r>
              <a:rPr lang="en-US" dirty="0" smtClean="0">
                <a:solidFill>
                  <a:srgbClr val="000000"/>
                </a:solidFill>
                <a:latin typeface="&amp;quot"/>
              </a:rPr>
              <a:t> There </a:t>
            </a:r>
            <a:r>
              <a:rPr lang="en-US" dirty="0">
                <a:solidFill>
                  <a:srgbClr val="000000"/>
                </a:solidFill>
                <a:latin typeface="&amp;quot"/>
              </a:rPr>
              <a:t>is an </a:t>
            </a:r>
            <a:r>
              <a:rPr lang="en-US" b="1" dirty="0">
                <a:solidFill>
                  <a:srgbClr val="000000"/>
                </a:solidFill>
                <a:latin typeface="&amp;quot"/>
              </a:rPr>
              <a:t>increase in facebook activity in terms of friend count, likes and likes received after 80 years of age. Facebook can think of providing more value added solutions for senior citizens in this age group</a:t>
            </a:r>
            <a:r>
              <a:rPr lang="en-US" b="1" dirty="0" smtClean="0">
                <a:solidFill>
                  <a:srgbClr val="000000"/>
                </a:solidFill>
                <a:latin typeface="&amp;quot"/>
              </a:rPr>
              <a:t>.</a:t>
            </a:r>
          </a:p>
          <a:p>
            <a:endParaRPr lang="en-US" dirty="0">
              <a:solidFill>
                <a:srgbClr val="000000"/>
              </a:solidFill>
              <a:latin typeface="&amp;quot"/>
            </a:endParaRPr>
          </a:p>
          <a:p>
            <a:pPr>
              <a:buFont typeface="Arial"/>
              <a:buChar char="•"/>
            </a:pPr>
            <a:r>
              <a:rPr lang="en-US" dirty="0" smtClean="0">
                <a:solidFill>
                  <a:srgbClr val="000000"/>
                </a:solidFill>
                <a:latin typeface="&amp;quot"/>
              </a:rPr>
              <a:t> As </a:t>
            </a:r>
            <a:r>
              <a:rPr lang="en-US" dirty="0">
                <a:solidFill>
                  <a:srgbClr val="000000"/>
                </a:solidFill>
                <a:latin typeface="&amp;quot"/>
              </a:rPr>
              <a:t>there are </a:t>
            </a:r>
            <a:r>
              <a:rPr lang="en-US" b="1" dirty="0">
                <a:solidFill>
                  <a:srgbClr val="000000"/>
                </a:solidFill>
                <a:latin typeface="&amp;quot"/>
              </a:rPr>
              <a:t>more mobile users than web, facebook should direct its marketing and revenue generating activities more through the mobile application medium</a:t>
            </a:r>
            <a:endParaRPr lang="en-US" dirty="0">
              <a:solidFill>
                <a:srgbClr val="000000"/>
              </a:solidFill>
              <a:latin typeface="&amp;quot"/>
            </a:endParaRPr>
          </a:p>
        </p:txBody>
      </p:sp>
      <p:pic>
        <p:nvPicPr>
          <p:cNvPr id="6" name="Audio 5">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52238" y="6218238"/>
            <a:ext cx="487362" cy="487362"/>
          </a:xfrm>
          <a:prstGeom prst="rect">
            <a:avLst/>
          </a:prstGeom>
        </p:spPr>
      </p:pic>
    </p:spTree>
    <p:custDataLst>
      <p:tags r:id="rId1"/>
    </p:custDataLst>
    <p:extLst>
      <p:ext uri="{BB962C8B-B14F-4D97-AF65-F5344CB8AC3E}">
        <p14:creationId xmlns:p14="http://schemas.microsoft.com/office/powerpoint/2010/main" val="3482218885"/>
      </p:ext>
    </p:extLst>
  </p:cSld>
  <p:clrMapOvr>
    <a:masterClrMapping/>
  </p:clrMapOvr>
  <mc:AlternateContent xmlns:mc="http://schemas.openxmlformats.org/markup-compatibility/2006">
    <mc:Choice xmlns:p14="http://schemas.microsoft.com/office/powerpoint/2010/main" Requires="p14">
      <p:transition spd="slow" p14:dur="2000" advTm="78994"/>
    </mc:Choice>
    <mc:Fallback>
      <p:transition spd="slow" advTm="789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xmlns="" id="{62A21665-C64F-4BDA-B2DE-442D70605718}"/>
              </a:ext>
              <a:ext uri="{C183D7F6-B498-43B3-948B-1728B52AA6E4}">
                <adec:decorative xmlns:adec="http://schemas.microsoft.com/office/drawing/2017/decorative" xmlns="" val="1"/>
              </a:ext>
            </a:extLst>
          </p:cNvPr>
          <p:cNvGrpSpPr/>
          <p:nvPr/>
        </p:nvGrpSpPr>
        <p:grpSpPr>
          <a:xfrm>
            <a:off x="4325258" y="1544068"/>
            <a:ext cx="3541486" cy="3769865"/>
            <a:chOff x="4325258" y="1229517"/>
            <a:chExt cx="3541486" cy="3769865"/>
          </a:xfrm>
        </p:grpSpPr>
        <p:sp>
          <p:nvSpPr>
            <p:cNvPr id="12" name="Diamond 11">
              <a:extLst>
                <a:ext uri="{FF2B5EF4-FFF2-40B4-BE49-F238E27FC236}">
                  <a16:creationId xmlns:a16="http://schemas.microsoft.com/office/drawing/2014/main" xmlns=""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Diamond 12">
              <a:extLst>
                <a:ext uri="{FF2B5EF4-FFF2-40B4-BE49-F238E27FC236}">
                  <a16:creationId xmlns:a16="http://schemas.microsoft.com/office/drawing/2014/main" xmlns=""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Title 1">
            <a:extLst>
              <a:ext uri="{FF2B5EF4-FFF2-40B4-BE49-F238E27FC236}">
                <a16:creationId xmlns:a16="http://schemas.microsoft.com/office/drawing/2014/main" xmlns="" id="{FA061601-468D-486D-B8EE-42BD1BE3ADCC}"/>
              </a:ext>
            </a:extLst>
          </p:cNvPr>
          <p:cNvSpPr>
            <a:spLocks noGrp="1"/>
          </p:cNvSpPr>
          <p:nvPr>
            <p:ph type="ctrTitle"/>
          </p:nvPr>
        </p:nvSpPr>
        <p:spPr>
          <a:xfrm>
            <a:off x="1524000" y="2930403"/>
            <a:ext cx="9144000" cy="997196"/>
          </a:xfrm>
        </p:spPr>
        <p:txBody>
          <a:bodyPr lIns="0" tIns="0" rIns="0" bIns="0" anchor="ctr">
            <a:spAutoFit/>
          </a:bodyPr>
          <a:lstStyle/>
          <a:p>
            <a:r>
              <a:rPr lang="en-US" sz="7200" b="1" dirty="0">
                <a:solidFill>
                  <a:schemeClr val="bg1"/>
                </a:solidFill>
              </a:rPr>
              <a:t>Thank You</a:t>
            </a:r>
            <a:endParaRPr lang="en-US" sz="7200" dirty="0">
              <a:solidFill>
                <a:schemeClr val="accent4"/>
              </a:solidFill>
            </a:endParaRPr>
          </a:p>
        </p:txBody>
      </p:sp>
    </p:spTree>
    <p:extLst>
      <p:ext uri="{BB962C8B-B14F-4D97-AF65-F5344CB8AC3E}">
        <p14:creationId xmlns:p14="http://schemas.microsoft.com/office/powerpoint/2010/main" val="192303816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Oval 22">
            <a:extLst>
              <a:ext uri="{FF2B5EF4-FFF2-40B4-BE49-F238E27FC236}">
                <a16:creationId xmlns:a16="http://schemas.microsoft.com/office/drawing/2014/main" xmlns="" id="{364CFD90-D0E1-4BC3-9D8B-7503E2632C39}"/>
              </a:ext>
              <a:ext uri="{C183D7F6-B498-43B3-948B-1728B52AA6E4}">
                <adec:decorative xmlns:adec="http://schemas.microsoft.com/office/drawing/2017/decorative" xmlns="" val="1"/>
              </a:ext>
            </a:extLst>
          </p:cNvPr>
          <p:cNvSpPr/>
          <p:nvPr/>
        </p:nvSpPr>
        <p:spPr>
          <a:xfrm>
            <a:off x="4111626" y="1720850"/>
            <a:ext cx="3968750" cy="3968750"/>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hidden="1">
            <a:extLst>
              <a:ext uri="{FF2B5EF4-FFF2-40B4-BE49-F238E27FC236}">
                <a16:creationId xmlns:a16="http://schemas.microsoft.com/office/drawing/2014/main" xmlns="" id="{B5981CF1-BC08-49F8-B0F9-AAF98EC67450}"/>
              </a:ext>
            </a:extLst>
          </p:cNvPr>
          <p:cNvSpPr>
            <a:spLocks noGrp="1"/>
          </p:cNvSpPr>
          <p:nvPr>
            <p:ph type="title" idx="4294967295"/>
          </p:nvPr>
        </p:nvSpPr>
        <p:spPr>
          <a:xfrm>
            <a:off x="0" y="365125"/>
            <a:ext cx="10515600" cy="1325563"/>
          </a:xfrm>
        </p:spPr>
        <p:txBody>
          <a:bodyPr/>
          <a:lstStyle/>
          <a:p>
            <a:r>
              <a:rPr lang="en-US" dirty="0"/>
              <a:t>Project analysis slide 2</a:t>
            </a:r>
          </a:p>
        </p:txBody>
      </p:sp>
      <p:cxnSp>
        <p:nvCxnSpPr>
          <p:cNvPr id="8" name="Straight Connector 7">
            <a:extLst>
              <a:ext uri="{FF2B5EF4-FFF2-40B4-BE49-F238E27FC236}">
                <a16:creationId xmlns:a16="http://schemas.microsoft.com/office/drawing/2014/main" xmlns="" id="{D0986099-F5F2-4E8B-BE17-81194861A00C}"/>
              </a:ext>
              <a:ext uri="{C183D7F6-B498-43B3-948B-1728B52AA6E4}">
                <adec:decorative xmlns:adec="http://schemas.microsoft.com/office/drawing/2017/decorative" xmlns=""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xmlns=""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smtClean="0">
                <a:solidFill>
                  <a:schemeClr val="tx1">
                    <a:lumMod val="75000"/>
                    <a:lumOff val="25000"/>
                  </a:schemeClr>
                </a:solidFill>
              </a:rPr>
              <a:t>Approach</a:t>
            </a:r>
            <a:r>
              <a:rPr lang="en-US" sz="2800" dirty="0">
                <a:solidFill>
                  <a:schemeClr val="tx1">
                    <a:lumMod val="75000"/>
                    <a:lumOff val="25000"/>
                  </a:schemeClr>
                </a:solidFill>
              </a:rPr>
              <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xmlns="" id="{83E690F4-843A-47A5-8620-4FB01C0D8E68}"/>
              </a:ext>
              <a:ext uri="{C183D7F6-B498-43B3-948B-1728B52AA6E4}">
                <adec:decorative xmlns:adec="http://schemas.microsoft.com/office/drawing/2017/decorative" xmlns=""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xmlns="" id="{E3ECCC05-FF78-40FA-84FF-172821D8B58A}"/>
              </a:ext>
              <a:ext uri="{C183D7F6-B498-43B3-948B-1728B52AA6E4}">
                <adec:decorative xmlns:adec="http://schemas.microsoft.com/office/drawing/2017/decorative" xmlns="" val="1"/>
              </a:ext>
            </a:extLst>
          </p:cNvPr>
          <p:cNvSpPr/>
          <p:nvPr/>
        </p:nvSpPr>
        <p:spPr>
          <a:xfrm>
            <a:off x="5248275" y="2857500"/>
            <a:ext cx="1695450" cy="169545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PROJECT</a:t>
            </a:r>
          </a:p>
        </p:txBody>
      </p:sp>
      <p:sp>
        <p:nvSpPr>
          <p:cNvPr id="16" name="Rectangle: Rounded Corners 15">
            <a:extLst>
              <a:ext uri="{FF2B5EF4-FFF2-40B4-BE49-F238E27FC236}">
                <a16:creationId xmlns:a16="http://schemas.microsoft.com/office/drawing/2014/main" xmlns="" id="{D6178536-4D8A-4FF2-BBDC-4B3E7E0FCF26}"/>
              </a:ext>
              <a:ext uri="{C183D7F6-B498-43B3-948B-1728B52AA6E4}">
                <adec:decorative xmlns:adec="http://schemas.microsoft.com/office/drawing/2017/decorative" xmlns="" val="1"/>
              </a:ext>
            </a:extLst>
          </p:cNvPr>
          <p:cNvSpPr/>
          <p:nvPr/>
        </p:nvSpPr>
        <p:spPr>
          <a:xfrm>
            <a:off x="6943725" y="1613877"/>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             DESCRIPTION OF DATASET</a:t>
            </a:r>
            <a:endParaRPr lang="en-US" sz="1600" dirty="0"/>
          </a:p>
        </p:txBody>
      </p:sp>
      <p:sp>
        <p:nvSpPr>
          <p:cNvPr id="15" name="Oval 14">
            <a:extLst>
              <a:ext uri="{FF2B5EF4-FFF2-40B4-BE49-F238E27FC236}">
                <a16:creationId xmlns:a16="http://schemas.microsoft.com/office/drawing/2014/main" xmlns="" id="{416F1356-9015-4B5C-9C64-3C1D963E5F59}"/>
              </a:ext>
              <a:ext uri="{C183D7F6-B498-43B3-948B-1728B52AA6E4}">
                <adec:decorative xmlns:adec="http://schemas.microsoft.com/office/drawing/2017/decorative" xmlns="" val="1"/>
              </a:ext>
            </a:extLst>
          </p:cNvPr>
          <p:cNvSpPr/>
          <p:nvPr/>
        </p:nvSpPr>
        <p:spPr>
          <a:xfrm>
            <a:off x="6832600" y="1514475"/>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Rounded Corners 18">
            <a:extLst>
              <a:ext uri="{FF2B5EF4-FFF2-40B4-BE49-F238E27FC236}">
                <a16:creationId xmlns:a16="http://schemas.microsoft.com/office/drawing/2014/main" xmlns="" id="{EB7F2E37-0ACF-4E8A-9C1D-EC5B65BA2906}"/>
              </a:ext>
              <a:ext uri="{C183D7F6-B498-43B3-948B-1728B52AA6E4}">
                <adec:decorative xmlns:adec="http://schemas.microsoft.com/office/drawing/2017/decorative" xmlns="" val="1"/>
              </a:ext>
            </a:extLst>
          </p:cNvPr>
          <p:cNvSpPr/>
          <p:nvPr/>
        </p:nvSpPr>
        <p:spPr>
          <a:xfrm>
            <a:off x="7693025" y="3334727"/>
            <a:ext cx="3660775"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   PROFILING BEFORE PREPROCESSING</a:t>
            </a:r>
            <a:endParaRPr lang="en-US" sz="1600" dirty="0"/>
          </a:p>
        </p:txBody>
      </p:sp>
      <p:sp>
        <p:nvSpPr>
          <p:cNvPr id="20" name="Oval 19">
            <a:extLst>
              <a:ext uri="{FF2B5EF4-FFF2-40B4-BE49-F238E27FC236}">
                <a16:creationId xmlns:a16="http://schemas.microsoft.com/office/drawing/2014/main" xmlns="" id="{88F812F5-70AF-4FBD-80D9-D59B3C456D5E}"/>
              </a:ext>
              <a:ext uri="{C183D7F6-B498-43B3-948B-1728B52AA6E4}">
                <adec:decorative xmlns:adec="http://schemas.microsoft.com/office/drawing/2017/decorative" xmlns="" val="1"/>
              </a:ext>
            </a:extLst>
          </p:cNvPr>
          <p:cNvSpPr/>
          <p:nvPr/>
        </p:nvSpPr>
        <p:spPr>
          <a:xfrm>
            <a:off x="7490264" y="3235325"/>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Rounded Corners 20">
            <a:extLst>
              <a:ext uri="{FF2B5EF4-FFF2-40B4-BE49-F238E27FC236}">
                <a16:creationId xmlns:a16="http://schemas.microsoft.com/office/drawing/2014/main" xmlns="" id="{952C5002-7E64-4069-ACA0-6876E54A9B46}"/>
              </a:ext>
              <a:ext uri="{C183D7F6-B498-43B3-948B-1728B52AA6E4}">
                <adec:decorative xmlns:adec="http://schemas.microsoft.com/office/drawing/2017/decorative" xmlns="" val="1"/>
              </a:ext>
            </a:extLst>
          </p:cNvPr>
          <p:cNvSpPr/>
          <p:nvPr/>
        </p:nvSpPr>
        <p:spPr>
          <a:xfrm>
            <a:off x="6943725" y="5154978"/>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           DATA PREPROCESSING</a:t>
            </a:r>
            <a:endParaRPr lang="en-US" sz="1600" dirty="0"/>
          </a:p>
        </p:txBody>
      </p:sp>
      <p:sp>
        <p:nvSpPr>
          <p:cNvPr id="22" name="Oval 21">
            <a:extLst>
              <a:ext uri="{FF2B5EF4-FFF2-40B4-BE49-F238E27FC236}">
                <a16:creationId xmlns:a16="http://schemas.microsoft.com/office/drawing/2014/main" xmlns="" id="{A49C5F3A-6F0D-4A0F-AE6E-92F342C22ACD}"/>
              </a:ext>
              <a:ext uri="{C183D7F6-B498-43B3-948B-1728B52AA6E4}">
                <adec:decorative xmlns:adec="http://schemas.microsoft.com/office/drawing/2017/decorative" xmlns="" val="1"/>
              </a:ext>
            </a:extLst>
          </p:cNvPr>
          <p:cNvSpPr/>
          <p:nvPr/>
        </p:nvSpPr>
        <p:spPr>
          <a:xfrm>
            <a:off x="6832600" y="5055576"/>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Rounded Corners 24">
            <a:extLst>
              <a:ext uri="{FF2B5EF4-FFF2-40B4-BE49-F238E27FC236}">
                <a16:creationId xmlns:a16="http://schemas.microsoft.com/office/drawing/2014/main" xmlns="" id="{94A75A79-A67A-4A23-8588-7FC5EB9A5183}"/>
              </a:ext>
              <a:ext uri="{C183D7F6-B498-43B3-948B-1728B52AA6E4}">
                <adec:decorative xmlns:adec="http://schemas.microsoft.com/office/drawing/2017/decorative" xmlns="" val="1"/>
              </a:ext>
            </a:extLst>
          </p:cNvPr>
          <p:cNvSpPr/>
          <p:nvPr/>
        </p:nvSpPr>
        <p:spPr>
          <a:xfrm>
            <a:off x="1587500" y="1613877"/>
            <a:ext cx="3660775"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CONCLUSION AND</a:t>
            </a:r>
          </a:p>
          <a:p>
            <a:pPr algn="ctr"/>
            <a:r>
              <a:rPr lang="en-US" sz="1600" dirty="0" smtClean="0"/>
              <a:t> INSIGHTS</a:t>
            </a:r>
            <a:endParaRPr lang="en-US" sz="1600" dirty="0"/>
          </a:p>
        </p:txBody>
      </p:sp>
      <p:sp>
        <p:nvSpPr>
          <p:cNvPr id="26" name="Oval 25">
            <a:extLst>
              <a:ext uri="{FF2B5EF4-FFF2-40B4-BE49-F238E27FC236}">
                <a16:creationId xmlns:a16="http://schemas.microsoft.com/office/drawing/2014/main" xmlns="" id="{BBC62739-FA35-49F8-8929-743B31F55A69}"/>
              </a:ext>
              <a:ext uri="{C183D7F6-B498-43B3-948B-1728B52AA6E4}">
                <adec:decorative xmlns:adec="http://schemas.microsoft.com/office/drawing/2017/decorative" xmlns="" val="1"/>
              </a:ext>
            </a:extLst>
          </p:cNvPr>
          <p:cNvSpPr/>
          <p:nvPr/>
        </p:nvSpPr>
        <p:spPr>
          <a:xfrm>
            <a:off x="4419600" y="1514475"/>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Rounded Corners 26">
            <a:extLst>
              <a:ext uri="{FF2B5EF4-FFF2-40B4-BE49-F238E27FC236}">
                <a16:creationId xmlns:a16="http://schemas.microsoft.com/office/drawing/2014/main" xmlns="" id="{71BB375D-5EE6-4428-9817-2C7DB6B94332}"/>
              </a:ext>
              <a:ext uri="{C183D7F6-B498-43B3-948B-1728B52AA6E4}">
                <adec:decorative xmlns:adec="http://schemas.microsoft.com/office/drawing/2017/decorative" xmlns="" val="1"/>
              </a:ext>
            </a:extLst>
          </p:cNvPr>
          <p:cNvSpPr/>
          <p:nvPr/>
        </p:nvSpPr>
        <p:spPr>
          <a:xfrm>
            <a:off x="838200" y="3334727"/>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EXPLORATORY DATA </a:t>
            </a:r>
          </a:p>
          <a:p>
            <a:pPr algn="ctr"/>
            <a:r>
              <a:rPr lang="en-US" sz="1600" dirty="0" smtClean="0"/>
              <a:t>ANALYSIS</a:t>
            </a:r>
            <a:endParaRPr lang="en-US" sz="1600" dirty="0"/>
          </a:p>
        </p:txBody>
      </p:sp>
      <p:sp>
        <p:nvSpPr>
          <p:cNvPr id="28" name="Oval 27">
            <a:extLst>
              <a:ext uri="{FF2B5EF4-FFF2-40B4-BE49-F238E27FC236}">
                <a16:creationId xmlns:a16="http://schemas.microsoft.com/office/drawing/2014/main" xmlns="" id="{B3A511B7-C7F3-4107-9962-1E10D2E087DD}"/>
              </a:ext>
              <a:ext uri="{C183D7F6-B498-43B3-948B-1728B52AA6E4}">
                <adec:decorative xmlns:adec="http://schemas.microsoft.com/office/drawing/2017/decorative" xmlns="" val="1"/>
              </a:ext>
            </a:extLst>
          </p:cNvPr>
          <p:cNvSpPr/>
          <p:nvPr/>
        </p:nvSpPr>
        <p:spPr>
          <a:xfrm>
            <a:off x="3670300" y="3235325"/>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Rounded Corners 28">
            <a:extLst>
              <a:ext uri="{FF2B5EF4-FFF2-40B4-BE49-F238E27FC236}">
                <a16:creationId xmlns:a16="http://schemas.microsoft.com/office/drawing/2014/main" xmlns="" id="{D4D7D4B6-62C2-45AB-89A5-3A41DA021FD2}"/>
              </a:ext>
              <a:ext uri="{C183D7F6-B498-43B3-948B-1728B52AA6E4}">
                <adec:decorative xmlns:adec="http://schemas.microsoft.com/office/drawing/2017/decorative" xmlns="" val="1"/>
              </a:ext>
            </a:extLst>
          </p:cNvPr>
          <p:cNvSpPr/>
          <p:nvPr/>
        </p:nvSpPr>
        <p:spPr>
          <a:xfrm>
            <a:off x="1587500" y="5154978"/>
            <a:ext cx="3660775"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smtClean="0"/>
              <a:t>PROFILING AFTER</a:t>
            </a:r>
          </a:p>
          <a:p>
            <a:pPr algn="ctr"/>
            <a:r>
              <a:rPr lang="en-US" sz="1600" dirty="0" smtClean="0"/>
              <a:t> PROCESSING          </a:t>
            </a:r>
            <a:endParaRPr lang="en-US" sz="1600" dirty="0"/>
          </a:p>
        </p:txBody>
      </p:sp>
      <p:sp>
        <p:nvSpPr>
          <p:cNvPr id="30" name="Oval 29">
            <a:extLst>
              <a:ext uri="{FF2B5EF4-FFF2-40B4-BE49-F238E27FC236}">
                <a16:creationId xmlns:a16="http://schemas.microsoft.com/office/drawing/2014/main" xmlns="" id="{83902602-D4BC-4D44-AC14-BB55A86C5D06}"/>
              </a:ext>
              <a:ext uri="{C183D7F6-B498-43B3-948B-1728B52AA6E4}">
                <adec:decorative xmlns:adec="http://schemas.microsoft.com/office/drawing/2017/decorative" xmlns="" val="1"/>
              </a:ext>
            </a:extLst>
          </p:cNvPr>
          <p:cNvSpPr/>
          <p:nvPr/>
        </p:nvSpPr>
        <p:spPr>
          <a:xfrm>
            <a:off x="4419600" y="5055576"/>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1" name="Group 30" descr="Icons of bar chart and line graph.">
            <a:extLst>
              <a:ext uri="{FF2B5EF4-FFF2-40B4-BE49-F238E27FC236}">
                <a16:creationId xmlns:a16="http://schemas.microsoft.com/office/drawing/2014/main" xmlns="" id="{044C3643-8A0E-47C1-BEB8-C73203B5E58D}"/>
              </a:ext>
            </a:extLst>
          </p:cNvPr>
          <p:cNvGrpSpPr/>
          <p:nvPr/>
        </p:nvGrpSpPr>
        <p:grpSpPr>
          <a:xfrm>
            <a:off x="3937784" y="3517440"/>
            <a:ext cx="347679" cy="347679"/>
            <a:chOff x="4319588" y="2492375"/>
            <a:chExt cx="287338" cy="287338"/>
          </a:xfrm>
          <a:solidFill>
            <a:schemeClr val="bg1"/>
          </a:solidFill>
        </p:grpSpPr>
        <p:sp>
          <p:nvSpPr>
            <p:cNvPr id="32" name="Freeform 372">
              <a:extLst>
                <a:ext uri="{FF2B5EF4-FFF2-40B4-BE49-F238E27FC236}">
                  <a16:creationId xmlns:a16="http://schemas.microsoft.com/office/drawing/2014/main" xmlns="" id="{56E8F5A5-5318-470B-8F42-337C264086AA}"/>
                </a:ext>
              </a:extLst>
            </p:cNvPr>
            <p:cNvSpPr>
              <a:spLocks/>
            </p:cNvSpPr>
            <p:nvPr/>
          </p:nvSpPr>
          <p:spPr bwMode="auto">
            <a:xfrm>
              <a:off x="4319588" y="2587625"/>
              <a:ext cx="287338" cy="192088"/>
            </a:xfrm>
            <a:custGeom>
              <a:avLst/>
              <a:gdLst>
                <a:gd name="T0" fmla="*/ 843 w 904"/>
                <a:gd name="T1" fmla="*/ 572 h 602"/>
                <a:gd name="T2" fmla="*/ 843 w 904"/>
                <a:gd name="T3" fmla="*/ 12 h 602"/>
                <a:gd name="T4" fmla="*/ 841 w 904"/>
                <a:gd name="T5" fmla="*/ 7 h 602"/>
                <a:gd name="T6" fmla="*/ 836 w 904"/>
                <a:gd name="T7" fmla="*/ 3 h 602"/>
                <a:gd name="T8" fmla="*/ 831 w 904"/>
                <a:gd name="T9" fmla="*/ 1 h 602"/>
                <a:gd name="T10" fmla="*/ 708 w 904"/>
                <a:gd name="T11" fmla="*/ 0 h 602"/>
                <a:gd name="T12" fmla="*/ 702 w 904"/>
                <a:gd name="T13" fmla="*/ 2 h 602"/>
                <a:gd name="T14" fmla="*/ 697 w 904"/>
                <a:gd name="T15" fmla="*/ 5 h 602"/>
                <a:gd name="T16" fmla="*/ 694 w 904"/>
                <a:gd name="T17" fmla="*/ 9 h 602"/>
                <a:gd name="T18" fmla="*/ 693 w 904"/>
                <a:gd name="T19" fmla="*/ 16 h 602"/>
                <a:gd name="T20" fmla="*/ 632 w 904"/>
                <a:gd name="T21" fmla="*/ 572 h 602"/>
                <a:gd name="T22" fmla="*/ 632 w 904"/>
                <a:gd name="T23" fmla="*/ 283 h 602"/>
                <a:gd name="T24" fmla="*/ 630 w 904"/>
                <a:gd name="T25" fmla="*/ 277 h 602"/>
                <a:gd name="T26" fmla="*/ 626 w 904"/>
                <a:gd name="T27" fmla="*/ 274 h 602"/>
                <a:gd name="T28" fmla="*/ 621 w 904"/>
                <a:gd name="T29" fmla="*/ 271 h 602"/>
                <a:gd name="T30" fmla="*/ 497 w 904"/>
                <a:gd name="T31" fmla="*/ 271 h 602"/>
                <a:gd name="T32" fmla="*/ 491 w 904"/>
                <a:gd name="T33" fmla="*/ 272 h 602"/>
                <a:gd name="T34" fmla="*/ 487 w 904"/>
                <a:gd name="T35" fmla="*/ 275 h 602"/>
                <a:gd name="T36" fmla="*/ 483 w 904"/>
                <a:gd name="T37" fmla="*/ 281 h 602"/>
                <a:gd name="T38" fmla="*/ 482 w 904"/>
                <a:gd name="T39" fmla="*/ 286 h 602"/>
                <a:gd name="T40" fmla="*/ 421 w 904"/>
                <a:gd name="T41" fmla="*/ 572 h 602"/>
                <a:gd name="T42" fmla="*/ 421 w 904"/>
                <a:gd name="T43" fmla="*/ 193 h 602"/>
                <a:gd name="T44" fmla="*/ 419 w 904"/>
                <a:gd name="T45" fmla="*/ 187 h 602"/>
                <a:gd name="T46" fmla="*/ 415 w 904"/>
                <a:gd name="T47" fmla="*/ 183 h 602"/>
                <a:gd name="T48" fmla="*/ 409 w 904"/>
                <a:gd name="T49" fmla="*/ 181 h 602"/>
                <a:gd name="T50" fmla="*/ 286 w 904"/>
                <a:gd name="T51" fmla="*/ 181 h 602"/>
                <a:gd name="T52" fmla="*/ 281 w 904"/>
                <a:gd name="T53" fmla="*/ 182 h 602"/>
                <a:gd name="T54" fmla="*/ 275 w 904"/>
                <a:gd name="T55" fmla="*/ 185 h 602"/>
                <a:gd name="T56" fmla="*/ 272 w 904"/>
                <a:gd name="T57" fmla="*/ 190 h 602"/>
                <a:gd name="T58" fmla="*/ 271 w 904"/>
                <a:gd name="T59" fmla="*/ 196 h 602"/>
                <a:gd name="T60" fmla="*/ 211 w 904"/>
                <a:gd name="T61" fmla="*/ 572 h 602"/>
                <a:gd name="T62" fmla="*/ 211 w 904"/>
                <a:gd name="T63" fmla="*/ 404 h 602"/>
                <a:gd name="T64" fmla="*/ 209 w 904"/>
                <a:gd name="T65" fmla="*/ 399 h 602"/>
                <a:gd name="T66" fmla="*/ 205 w 904"/>
                <a:gd name="T67" fmla="*/ 394 h 602"/>
                <a:gd name="T68" fmla="*/ 199 w 904"/>
                <a:gd name="T69" fmla="*/ 392 h 602"/>
                <a:gd name="T70" fmla="*/ 76 w 904"/>
                <a:gd name="T71" fmla="*/ 391 h 602"/>
                <a:gd name="T72" fmla="*/ 69 w 904"/>
                <a:gd name="T73" fmla="*/ 392 h 602"/>
                <a:gd name="T74" fmla="*/ 65 w 904"/>
                <a:gd name="T75" fmla="*/ 396 h 602"/>
                <a:gd name="T76" fmla="*/ 62 w 904"/>
                <a:gd name="T77" fmla="*/ 401 h 602"/>
                <a:gd name="T78" fmla="*/ 61 w 904"/>
                <a:gd name="T79" fmla="*/ 406 h 602"/>
                <a:gd name="T80" fmla="*/ 15 w 904"/>
                <a:gd name="T81" fmla="*/ 572 h 602"/>
                <a:gd name="T82" fmla="*/ 9 w 904"/>
                <a:gd name="T83" fmla="*/ 573 h 602"/>
                <a:gd name="T84" fmla="*/ 5 w 904"/>
                <a:gd name="T85" fmla="*/ 577 h 602"/>
                <a:gd name="T86" fmla="*/ 2 w 904"/>
                <a:gd name="T87" fmla="*/ 581 h 602"/>
                <a:gd name="T88" fmla="*/ 0 w 904"/>
                <a:gd name="T89" fmla="*/ 587 h 602"/>
                <a:gd name="T90" fmla="*/ 2 w 904"/>
                <a:gd name="T91" fmla="*/ 593 h 602"/>
                <a:gd name="T92" fmla="*/ 5 w 904"/>
                <a:gd name="T93" fmla="*/ 598 h 602"/>
                <a:gd name="T94" fmla="*/ 9 w 904"/>
                <a:gd name="T95" fmla="*/ 601 h 602"/>
                <a:gd name="T96" fmla="*/ 15 w 904"/>
                <a:gd name="T97" fmla="*/ 602 h 602"/>
                <a:gd name="T98" fmla="*/ 196 w 904"/>
                <a:gd name="T99" fmla="*/ 602 h 602"/>
                <a:gd name="T100" fmla="*/ 406 w 904"/>
                <a:gd name="T101" fmla="*/ 602 h 602"/>
                <a:gd name="T102" fmla="*/ 617 w 904"/>
                <a:gd name="T103" fmla="*/ 602 h 602"/>
                <a:gd name="T104" fmla="*/ 828 w 904"/>
                <a:gd name="T105" fmla="*/ 602 h 602"/>
                <a:gd name="T106" fmla="*/ 891 w 904"/>
                <a:gd name="T107" fmla="*/ 602 h 602"/>
                <a:gd name="T108" fmla="*/ 896 w 904"/>
                <a:gd name="T109" fmla="*/ 600 h 602"/>
                <a:gd name="T110" fmla="*/ 901 w 904"/>
                <a:gd name="T111" fmla="*/ 596 h 602"/>
                <a:gd name="T112" fmla="*/ 903 w 904"/>
                <a:gd name="T113" fmla="*/ 591 h 602"/>
                <a:gd name="T114" fmla="*/ 903 w 904"/>
                <a:gd name="T115" fmla="*/ 584 h 602"/>
                <a:gd name="T116" fmla="*/ 901 w 904"/>
                <a:gd name="T117" fmla="*/ 579 h 602"/>
                <a:gd name="T118" fmla="*/ 896 w 904"/>
                <a:gd name="T119" fmla="*/ 575 h 602"/>
                <a:gd name="T120" fmla="*/ 891 w 904"/>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4" h="602">
                  <a:moveTo>
                    <a:pt x="889" y="572"/>
                  </a:moveTo>
                  <a:lnTo>
                    <a:pt x="843" y="572"/>
                  </a:lnTo>
                  <a:lnTo>
                    <a:pt x="843" y="16"/>
                  </a:lnTo>
                  <a:lnTo>
                    <a:pt x="843" y="12"/>
                  </a:lnTo>
                  <a:lnTo>
                    <a:pt x="842" y="9"/>
                  </a:lnTo>
                  <a:lnTo>
                    <a:pt x="841" y="7"/>
                  </a:lnTo>
                  <a:lnTo>
                    <a:pt x="838" y="5"/>
                  </a:lnTo>
                  <a:lnTo>
                    <a:pt x="836" y="3"/>
                  </a:lnTo>
                  <a:lnTo>
                    <a:pt x="834" y="2"/>
                  </a:lnTo>
                  <a:lnTo>
                    <a:pt x="831" y="1"/>
                  </a:lnTo>
                  <a:lnTo>
                    <a:pt x="828" y="1"/>
                  </a:lnTo>
                  <a:lnTo>
                    <a:pt x="708" y="0"/>
                  </a:lnTo>
                  <a:lnTo>
                    <a:pt x="704" y="1"/>
                  </a:lnTo>
                  <a:lnTo>
                    <a:pt x="702" y="2"/>
                  </a:lnTo>
                  <a:lnTo>
                    <a:pt x="699" y="3"/>
                  </a:lnTo>
                  <a:lnTo>
                    <a:pt x="697" y="5"/>
                  </a:lnTo>
                  <a:lnTo>
                    <a:pt x="695" y="7"/>
                  </a:lnTo>
                  <a:lnTo>
                    <a:pt x="694" y="9"/>
                  </a:lnTo>
                  <a:lnTo>
                    <a:pt x="693" y="12"/>
                  </a:lnTo>
                  <a:lnTo>
                    <a:pt x="693" y="16"/>
                  </a:lnTo>
                  <a:lnTo>
                    <a:pt x="693" y="572"/>
                  </a:lnTo>
                  <a:lnTo>
                    <a:pt x="632" y="572"/>
                  </a:lnTo>
                  <a:lnTo>
                    <a:pt x="632" y="286"/>
                  </a:lnTo>
                  <a:lnTo>
                    <a:pt x="632" y="283"/>
                  </a:lnTo>
                  <a:lnTo>
                    <a:pt x="631" y="281"/>
                  </a:lnTo>
                  <a:lnTo>
                    <a:pt x="630" y="277"/>
                  </a:lnTo>
                  <a:lnTo>
                    <a:pt x="628" y="275"/>
                  </a:lnTo>
                  <a:lnTo>
                    <a:pt x="626" y="274"/>
                  </a:lnTo>
                  <a:lnTo>
                    <a:pt x="623" y="272"/>
                  </a:lnTo>
                  <a:lnTo>
                    <a:pt x="621" y="271"/>
                  </a:lnTo>
                  <a:lnTo>
                    <a:pt x="617" y="271"/>
                  </a:lnTo>
                  <a:lnTo>
                    <a:pt x="497" y="271"/>
                  </a:lnTo>
                  <a:lnTo>
                    <a:pt x="494" y="271"/>
                  </a:lnTo>
                  <a:lnTo>
                    <a:pt x="491" y="272"/>
                  </a:lnTo>
                  <a:lnTo>
                    <a:pt x="489" y="274"/>
                  </a:lnTo>
                  <a:lnTo>
                    <a:pt x="487" y="275"/>
                  </a:lnTo>
                  <a:lnTo>
                    <a:pt x="484" y="277"/>
                  </a:lnTo>
                  <a:lnTo>
                    <a:pt x="483" y="281"/>
                  </a:lnTo>
                  <a:lnTo>
                    <a:pt x="482" y="283"/>
                  </a:lnTo>
                  <a:lnTo>
                    <a:pt x="482" y="286"/>
                  </a:lnTo>
                  <a:lnTo>
                    <a:pt x="482" y="572"/>
                  </a:lnTo>
                  <a:lnTo>
                    <a:pt x="421" y="572"/>
                  </a:lnTo>
                  <a:lnTo>
                    <a:pt x="421" y="196"/>
                  </a:lnTo>
                  <a:lnTo>
                    <a:pt x="421" y="193"/>
                  </a:lnTo>
                  <a:lnTo>
                    <a:pt x="420" y="190"/>
                  </a:lnTo>
                  <a:lnTo>
                    <a:pt x="419" y="187"/>
                  </a:lnTo>
                  <a:lnTo>
                    <a:pt x="417" y="185"/>
                  </a:lnTo>
                  <a:lnTo>
                    <a:pt x="415" y="183"/>
                  </a:lnTo>
                  <a:lnTo>
                    <a:pt x="413" y="182"/>
                  </a:lnTo>
                  <a:lnTo>
                    <a:pt x="409" y="181"/>
                  </a:lnTo>
                  <a:lnTo>
                    <a:pt x="406" y="181"/>
                  </a:lnTo>
                  <a:lnTo>
                    <a:pt x="286" y="181"/>
                  </a:lnTo>
                  <a:lnTo>
                    <a:pt x="283" y="181"/>
                  </a:lnTo>
                  <a:lnTo>
                    <a:pt x="281" y="182"/>
                  </a:lnTo>
                  <a:lnTo>
                    <a:pt x="277" y="183"/>
                  </a:lnTo>
                  <a:lnTo>
                    <a:pt x="275" y="185"/>
                  </a:lnTo>
                  <a:lnTo>
                    <a:pt x="273" y="187"/>
                  </a:lnTo>
                  <a:lnTo>
                    <a:pt x="272" y="190"/>
                  </a:lnTo>
                  <a:lnTo>
                    <a:pt x="271" y="193"/>
                  </a:lnTo>
                  <a:lnTo>
                    <a:pt x="271" y="196"/>
                  </a:lnTo>
                  <a:lnTo>
                    <a:pt x="271" y="572"/>
                  </a:lnTo>
                  <a:lnTo>
                    <a:pt x="211" y="572"/>
                  </a:lnTo>
                  <a:lnTo>
                    <a:pt x="211" y="406"/>
                  </a:lnTo>
                  <a:lnTo>
                    <a:pt x="211" y="404"/>
                  </a:lnTo>
                  <a:lnTo>
                    <a:pt x="210" y="401"/>
                  </a:lnTo>
                  <a:lnTo>
                    <a:pt x="209" y="399"/>
                  </a:lnTo>
                  <a:lnTo>
                    <a:pt x="207" y="396"/>
                  </a:lnTo>
                  <a:lnTo>
                    <a:pt x="205" y="394"/>
                  </a:lnTo>
                  <a:lnTo>
                    <a:pt x="201" y="393"/>
                  </a:lnTo>
                  <a:lnTo>
                    <a:pt x="199" y="392"/>
                  </a:lnTo>
                  <a:lnTo>
                    <a:pt x="196" y="391"/>
                  </a:lnTo>
                  <a:lnTo>
                    <a:pt x="76" y="391"/>
                  </a:lnTo>
                  <a:lnTo>
                    <a:pt x="73" y="392"/>
                  </a:lnTo>
                  <a:lnTo>
                    <a:pt x="69" y="392"/>
                  </a:lnTo>
                  <a:lnTo>
                    <a:pt x="67" y="394"/>
                  </a:lnTo>
                  <a:lnTo>
                    <a:pt x="65" y="396"/>
                  </a:lnTo>
                  <a:lnTo>
                    <a:pt x="63" y="399"/>
                  </a:lnTo>
                  <a:lnTo>
                    <a:pt x="62" y="401"/>
                  </a:lnTo>
                  <a:lnTo>
                    <a:pt x="61" y="404"/>
                  </a:lnTo>
                  <a:lnTo>
                    <a:pt x="61" y="406"/>
                  </a:lnTo>
                  <a:lnTo>
                    <a:pt x="61" y="572"/>
                  </a:lnTo>
                  <a:lnTo>
                    <a:pt x="15" y="572"/>
                  </a:lnTo>
                  <a:lnTo>
                    <a:pt x="13" y="572"/>
                  </a:lnTo>
                  <a:lnTo>
                    <a:pt x="9" y="573"/>
                  </a:lnTo>
                  <a:lnTo>
                    <a:pt x="7" y="575"/>
                  </a:lnTo>
                  <a:lnTo>
                    <a:pt x="5" y="577"/>
                  </a:lnTo>
                  <a:lnTo>
                    <a:pt x="3" y="579"/>
                  </a:lnTo>
                  <a:lnTo>
                    <a:pt x="2" y="581"/>
                  </a:lnTo>
                  <a:lnTo>
                    <a:pt x="1" y="584"/>
                  </a:lnTo>
                  <a:lnTo>
                    <a:pt x="0" y="587"/>
                  </a:lnTo>
                  <a:lnTo>
                    <a:pt x="1" y="591"/>
                  </a:lnTo>
                  <a:lnTo>
                    <a:pt x="2" y="593"/>
                  </a:lnTo>
                  <a:lnTo>
                    <a:pt x="3" y="596"/>
                  </a:lnTo>
                  <a:lnTo>
                    <a:pt x="5" y="598"/>
                  </a:lnTo>
                  <a:lnTo>
                    <a:pt x="7" y="600"/>
                  </a:lnTo>
                  <a:lnTo>
                    <a:pt x="9" y="601"/>
                  </a:lnTo>
                  <a:lnTo>
                    <a:pt x="13" y="602"/>
                  </a:lnTo>
                  <a:lnTo>
                    <a:pt x="15" y="602"/>
                  </a:lnTo>
                  <a:lnTo>
                    <a:pt x="76" y="602"/>
                  </a:lnTo>
                  <a:lnTo>
                    <a:pt x="196" y="602"/>
                  </a:lnTo>
                  <a:lnTo>
                    <a:pt x="286" y="602"/>
                  </a:lnTo>
                  <a:lnTo>
                    <a:pt x="406" y="602"/>
                  </a:lnTo>
                  <a:lnTo>
                    <a:pt x="497" y="602"/>
                  </a:lnTo>
                  <a:lnTo>
                    <a:pt x="617" y="602"/>
                  </a:lnTo>
                  <a:lnTo>
                    <a:pt x="708" y="602"/>
                  </a:lnTo>
                  <a:lnTo>
                    <a:pt x="828" y="602"/>
                  </a:lnTo>
                  <a:lnTo>
                    <a:pt x="889" y="602"/>
                  </a:lnTo>
                  <a:lnTo>
                    <a:pt x="891" y="602"/>
                  </a:lnTo>
                  <a:lnTo>
                    <a:pt x="894" y="601"/>
                  </a:lnTo>
                  <a:lnTo>
                    <a:pt x="896" y="600"/>
                  </a:lnTo>
                  <a:lnTo>
                    <a:pt x="898" y="598"/>
                  </a:lnTo>
                  <a:lnTo>
                    <a:pt x="901" y="596"/>
                  </a:lnTo>
                  <a:lnTo>
                    <a:pt x="902" y="593"/>
                  </a:lnTo>
                  <a:lnTo>
                    <a:pt x="903" y="591"/>
                  </a:lnTo>
                  <a:lnTo>
                    <a:pt x="904" y="587"/>
                  </a:lnTo>
                  <a:lnTo>
                    <a:pt x="903" y="584"/>
                  </a:lnTo>
                  <a:lnTo>
                    <a:pt x="902" y="581"/>
                  </a:lnTo>
                  <a:lnTo>
                    <a:pt x="901" y="579"/>
                  </a:lnTo>
                  <a:lnTo>
                    <a:pt x="898" y="577"/>
                  </a:lnTo>
                  <a:lnTo>
                    <a:pt x="896" y="575"/>
                  </a:lnTo>
                  <a:lnTo>
                    <a:pt x="894" y="573"/>
                  </a:lnTo>
                  <a:lnTo>
                    <a:pt x="891" y="572"/>
                  </a:lnTo>
                  <a:lnTo>
                    <a:pt x="889"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Freeform 373">
              <a:extLst>
                <a:ext uri="{FF2B5EF4-FFF2-40B4-BE49-F238E27FC236}">
                  <a16:creationId xmlns:a16="http://schemas.microsoft.com/office/drawing/2014/main" xmlns="" id="{6AA1356D-8F1B-4281-BEC5-5B4EBF7467B1}"/>
                </a:ext>
              </a:extLst>
            </p:cNvPr>
            <p:cNvSpPr>
              <a:spLocks/>
            </p:cNvSpPr>
            <p:nvPr/>
          </p:nvSpPr>
          <p:spPr bwMode="auto">
            <a:xfrm>
              <a:off x="4338638" y="2492375"/>
              <a:ext cx="252413" cy="157163"/>
            </a:xfrm>
            <a:custGeom>
              <a:avLst/>
              <a:gdLst>
                <a:gd name="T0" fmla="*/ 77 w 797"/>
                <a:gd name="T1" fmla="*/ 494 h 497"/>
                <a:gd name="T2" fmla="*/ 97 w 797"/>
                <a:gd name="T3" fmla="*/ 483 h 497"/>
                <a:gd name="T4" fmla="*/ 112 w 797"/>
                <a:gd name="T5" fmla="*/ 466 h 497"/>
                <a:gd name="T6" fmla="*/ 120 w 797"/>
                <a:gd name="T7" fmla="*/ 443 h 497"/>
                <a:gd name="T8" fmla="*/ 116 w 797"/>
                <a:gd name="T9" fmla="*/ 416 h 497"/>
                <a:gd name="T10" fmla="*/ 267 w 797"/>
                <a:gd name="T11" fmla="*/ 298 h 497"/>
                <a:gd name="T12" fmla="*/ 300 w 797"/>
                <a:gd name="T13" fmla="*/ 299 h 497"/>
                <a:gd name="T14" fmla="*/ 325 w 797"/>
                <a:gd name="T15" fmla="*/ 287 h 497"/>
                <a:gd name="T16" fmla="*/ 451 w 797"/>
                <a:gd name="T17" fmla="*/ 327 h 497"/>
                <a:gd name="T18" fmla="*/ 454 w 797"/>
                <a:gd name="T19" fmla="*/ 349 h 497"/>
                <a:gd name="T20" fmla="*/ 464 w 797"/>
                <a:gd name="T21" fmla="*/ 369 h 497"/>
                <a:gd name="T22" fmla="*/ 482 w 797"/>
                <a:gd name="T23" fmla="*/ 384 h 497"/>
                <a:gd name="T24" fmla="*/ 505 w 797"/>
                <a:gd name="T25" fmla="*/ 391 h 497"/>
                <a:gd name="T26" fmla="*/ 529 w 797"/>
                <a:gd name="T27" fmla="*/ 389 h 497"/>
                <a:gd name="T28" fmla="*/ 550 w 797"/>
                <a:gd name="T29" fmla="*/ 378 h 497"/>
                <a:gd name="T30" fmla="*/ 564 w 797"/>
                <a:gd name="T31" fmla="*/ 360 h 497"/>
                <a:gd name="T32" fmla="*/ 571 w 797"/>
                <a:gd name="T33" fmla="*/ 337 h 497"/>
                <a:gd name="T34" fmla="*/ 565 w 797"/>
                <a:gd name="T35" fmla="*/ 304 h 497"/>
                <a:gd name="T36" fmla="*/ 724 w 797"/>
                <a:gd name="T37" fmla="*/ 119 h 497"/>
                <a:gd name="T38" fmla="*/ 750 w 797"/>
                <a:gd name="T39" fmla="*/ 119 h 497"/>
                <a:gd name="T40" fmla="*/ 771 w 797"/>
                <a:gd name="T41" fmla="*/ 110 h 497"/>
                <a:gd name="T42" fmla="*/ 787 w 797"/>
                <a:gd name="T43" fmla="*/ 94 h 497"/>
                <a:gd name="T44" fmla="*/ 796 w 797"/>
                <a:gd name="T45" fmla="*/ 72 h 497"/>
                <a:gd name="T46" fmla="*/ 796 w 797"/>
                <a:gd name="T47" fmla="*/ 48 h 497"/>
                <a:gd name="T48" fmla="*/ 787 w 797"/>
                <a:gd name="T49" fmla="*/ 27 h 497"/>
                <a:gd name="T50" fmla="*/ 771 w 797"/>
                <a:gd name="T51" fmla="*/ 10 h 497"/>
                <a:gd name="T52" fmla="*/ 750 w 797"/>
                <a:gd name="T53" fmla="*/ 1 h 497"/>
                <a:gd name="T54" fmla="*/ 725 w 797"/>
                <a:gd name="T55" fmla="*/ 1 h 497"/>
                <a:gd name="T56" fmla="*/ 703 w 797"/>
                <a:gd name="T57" fmla="*/ 10 h 497"/>
                <a:gd name="T58" fmla="*/ 687 w 797"/>
                <a:gd name="T59" fmla="*/ 27 h 497"/>
                <a:gd name="T60" fmla="*/ 678 w 797"/>
                <a:gd name="T61" fmla="*/ 48 h 497"/>
                <a:gd name="T62" fmla="*/ 680 w 797"/>
                <a:gd name="T63" fmla="*/ 79 h 497"/>
                <a:gd name="T64" fmla="*/ 531 w 797"/>
                <a:gd name="T65" fmla="*/ 275 h 497"/>
                <a:gd name="T66" fmla="*/ 504 w 797"/>
                <a:gd name="T67" fmla="*/ 272 h 497"/>
                <a:gd name="T68" fmla="*/ 478 w 797"/>
                <a:gd name="T69" fmla="*/ 281 h 497"/>
                <a:gd name="T70" fmla="*/ 345 w 797"/>
                <a:gd name="T71" fmla="*/ 248 h 497"/>
                <a:gd name="T72" fmla="*/ 344 w 797"/>
                <a:gd name="T73" fmla="*/ 229 h 497"/>
                <a:gd name="T74" fmla="*/ 336 w 797"/>
                <a:gd name="T75" fmla="*/ 207 h 497"/>
                <a:gd name="T76" fmla="*/ 319 w 797"/>
                <a:gd name="T77" fmla="*/ 191 h 497"/>
                <a:gd name="T78" fmla="*/ 298 w 797"/>
                <a:gd name="T79" fmla="*/ 181 h 497"/>
                <a:gd name="T80" fmla="*/ 273 w 797"/>
                <a:gd name="T81" fmla="*/ 181 h 497"/>
                <a:gd name="T82" fmla="*/ 252 w 797"/>
                <a:gd name="T83" fmla="*/ 191 h 497"/>
                <a:gd name="T84" fmla="*/ 236 w 797"/>
                <a:gd name="T85" fmla="*/ 207 h 497"/>
                <a:gd name="T86" fmla="*/ 226 w 797"/>
                <a:gd name="T87" fmla="*/ 229 h 497"/>
                <a:gd name="T88" fmla="*/ 227 w 797"/>
                <a:gd name="T89" fmla="*/ 254 h 497"/>
                <a:gd name="T90" fmla="*/ 86 w 797"/>
                <a:gd name="T91" fmla="*/ 382 h 497"/>
                <a:gd name="T92" fmla="*/ 53 w 797"/>
                <a:gd name="T93" fmla="*/ 377 h 497"/>
                <a:gd name="T94" fmla="*/ 31 w 797"/>
                <a:gd name="T95" fmla="*/ 383 h 497"/>
                <a:gd name="T96" fmla="*/ 13 w 797"/>
                <a:gd name="T97" fmla="*/ 398 h 497"/>
                <a:gd name="T98" fmla="*/ 2 w 797"/>
                <a:gd name="T99" fmla="*/ 419 h 497"/>
                <a:gd name="T100" fmla="*/ 0 w 797"/>
                <a:gd name="T101" fmla="*/ 443 h 497"/>
                <a:gd name="T102" fmla="*/ 6 w 797"/>
                <a:gd name="T103" fmla="*/ 466 h 497"/>
                <a:gd name="T104" fmla="*/ 21 w 797"/>
                <a:gd name="T105" fmla="*/ 483 h 497"/>
                <a:gd name="T106" fmla="*/ 42 w 797"/>
                <a:gd name="T107" fmla="*/ 494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97" h="497">
                  <a:moveTo>
                    <a:pt x="60" y="497"/>
                  </a:moveTo>
                  <a:lnTo>
                    <a:pt x="65" y="497"/>
                  </a:lnTo>
                  <a:lnTo>
                    <a:pt x="72" y="496"/>
                  </a:lnTo>
                  <a:lnTo>
                    <a:pt x="77" y="494"/>
                  </a:lnTo>
                  <a:lnTo>
                    <a:pt x="83" y="493"/>
                  </a:lnTo>
                  <a:lnTo>
                    <a:pt x="89" y="489"/>
                  </a:lnTo>
                  <a:lnTo>
                    <a:pt x="93" y="486"/>
                  </a:lnTo>
                  <a:lnTo>
                    <a:pt x="97" y="483"/>
                  </a:lnTo>
                  <a:lnTo>
                    <a:pt x="102" y="480"/>
                  </a:lnTo>
                  <a:lnTo>
                    <a:pt x="106" y="475"/>
                  </a:lnTo>
                  <a:lnTo>
                    <a:pt x="109" y="470"/>
                  </a:lnTo>
                  <a:lnTo>
                    <a:pt x="112" y="466"/>
                  </a:lnTo>
                  <a:lnTo>
                    <a:pt x="115" y="460"/>
                  </a:lnTo>
                  <a:lnTo>
                    <a:pt x="117" y="455"/>
                  </a:lnTo>
                  <a:lnTo>
                    <a:pt x="119" y="449"/>
                  </a:lnTo>
                  <a:lnTo>
                    <a:pt x="120" y="443"/>
                  </a:lnTo>
                  <a:lnTo>
                    <a:pt x="120" y="437"/>
                  </a:lnTo>
                  <a:lnTo>
                    <a:pt x="119" y="429"/>
                  </a:lnTo>
                  <a:lnTo>
                    <a:pt x="118" y="423"/>
                  </a:lnTo>
                  <a:lnTo>
                    <a:pt x="116" y="416"/>
                  </a:lnTo>
                  <a:lnTo>
                    <a:pt x="114" y="410"/>
                  </a:lnTo>
                  <a:lnTo>
                    <a:pt x="251" y="290"/>
                  </a:lnTo>
                  <a:lnTo>
                    <a:pt x="259" y="295"/>
                  </a:lnTo>
                  <a:lnTo>
                    <a:pt x="267" y="298"/>
                  </a:lnTo>
                  <a:lnTo>
                    <a:pt x="277" y="301"/>
                  </a:lnTo>
                  <a:lnTo>
                    <a:pt x="285" y="302"/>
                  </a:lnTo>
                  <a:lnTo>
                    <a:pt x="293" y="301"/>
                  </a:lnTo>
                  <a:lnTo>
                    <a:pt x="300" y="299"/>
                  </a:lnTo>
                  <a:lnTo>
                    <a:pt x="307" y="297"/>
                  </a:lnTo>
                  <a:lnTo>
                    <a:pt x="313" y="294"/>
                  </a:lnTo>
                  <a:lnTo>
                    <a:pt x="318" y="291"/>
                  </a:lnTo>
                  <a:lnTo>
                    <a:pt x="325" y="287"/>
                  </a:lnTo>
                  <a:lnTo>
                    <a:pt x="329" y="282"/>
                  </a:lnTo>
                  <a:lnTo>
                    <a:pt x="333" y="277"/>
                  </a:lnTo>
                  <a:lnTo>
                    <a:pt x="451" y="324"/>
                  </a:lnTo>
                  <a:lnTo>
                    <a:pt x="451" y="327"/>
                  </a:lnTo>
                  <a:lnTo>
                    <a:pt x="451" y="332"/>
                  </a:lnTo>
                  <a:lnTo>
                    <a:pt x="451" y="337"/>
                  </a:lnTo>
                  <a:lnTo>
                    <a:pt x="452" y="343"/>
                  </a:lnTo>
                  <a:lnTo>
                    <a:pt x="454" y="349"/>
                  </a:lnTo>
                  <a:lnTo>
                    <a:pt x="456" y="354"/>
                  </a:lnTo>
                  <a:lnTo>
                    <a:pt x="458" y="360"/>
                  </a:lnTo>
                  <a:lnTo>
                    <a:pt x="461" y="365"/>
                  </a:lnTo>
                  <a:lnTo>
                    <a:pt x="464" y="369"/>
                  </a:lnTo>
                  <a:lnTo>
                    <a:pt x="469" y="374"/>
                  </a:lnTo>
                  <a:lnTo>
                    <a:pt x="473" y="378"/>
                  </a:lnTo>
                  <a:lnTo>
                    <a:pt x="477" y="381"/>
                  </a:lnTo>
                  <a:lnTo>
                    <a:pt x="482" y="384"/>
                  </a:lnTo>
                  <a:lnTo>
                    <a:pt x="488" y="386"/>
                  </a:lnTo>
                  <a:lnTo>
                    <a:pt x="493" y="389"/>
                  </a:lnTo>
                  <a:lnTo>
                    <a:pt x="499" y="391"/>
                  </a:lnTo>
                  <a:lnTo>
                    <a:pt x="505" y="391"/>
                  </a:lnTo>
                  <a:lnTo>
                    <a:pt x="511" y="392"/>
                  </a:lnTo>
                  <a:lnTo>
                    <a:pt x="518" y="391"/>
                  </a:lnTo>
                  <a:lnTo>
                    <a:pt x="523" y="391"/>
                  </a:lnTo>
                  <a:lnTo>
                    <a:pt x="529" y="389"/>
                  </a:lnTo>
                  <a:lnTo>
                    <a:pt x="535" y="386"/>
                  </a:lnTo>
                  <a:lnTo>
                    <a:pt x="540" y="384"/>
                  </a:lnTo>
                  <a:lnTo>
                    <a:pt x="545" y="381"/>
                  </a:lnTo>
                  <a:lnTo>
                    <a:pt x="550" y="378"/>
                  </a:lnTo>
                  <a:lnTo>
                    <a:pt x="553" y="374"/>
                  </a:lnTo>
                  <a:lnTo>
                    <a:pt x="558" y="369"/>
                  </a:lnTo>
                  <a:lnTo>
                    <a:pt x="561" y="365"/>
                  </a:lnTo>
                  <a:lnTo>
                    <a:pt x="564" y="360"/>
                  </a:lnTo>
                  <a:lnTo>
                    <a:pt x="567" y="354"/>
                  </a:lnTo>
                  <a:lnTo>
                    <a:pt x="568" y="349"/>
                  </a:lnTo>
                  <a:lnTo>
                    <a:pt x="570" y="343"/>
                  </a:lnTo>
                  <a:lnTo>
                    <a:pt x="571" y="337"/>
                  </a:lnTo>
                  <a:lnTo>
                    <a:pt x="571" y="332"/>
                  </a:lnTo>
                  <a:lnTo>
                    <a:pt x="570" y="322"/>
                  </a:lnTo>
                  <a:lnTo>
                    <a:pt x="568" y="312"/>
                  </a:lnTo>
                  <a:lnTo>
                    <a:pt x="565" y="304"/>
                  </a:lnTo>
                  <a:lnTo>
                    <a:pt x="560" y="296"/>
                  </a:lnTo>
                  <a:lnTo>
                    <a:pt x="711" y="114"/>
                  </a:lnTo>
                  <a:lnTo>
                    <a:pt x="717" y="117"/>
                  </a:lnTo>
                  <a:lnTo>
                    <a:pt x="724" y="119"/>
                  </a:lnTo>
                  <a:lnTo>
                    <a:pt x="730" y="120"/>
                  </a:lnTo>
                  <a:lnTo>
                    <a:pt x="737" y="120"/>
                  </a:lnTo>
                  <a:lnTo>
                    <a:pt x="743" y="120"/>
                  </a:lnTo>
                  <a:lnTo>
                    <a:pt x="750" y="119"/>
                  </a:lnTo>
                  <a:lnTo>
                    <a:pt x="755" y="118"/>
                  </a:lnTo>
                  <a:lnTo>
                    <a:pt x="760" y="116"/>
                  </a:lnTo>
                  <a:lnTo>
                    <a:pt x="766" y="113"/>
                  </a:lnTo>
                  <a:lnTo>
                    <a:pt x="771" y="110"/>
                  </a:lnTo>
                  <a:lnTo>
                    <a:pt x="775" y="106"/>
                  </a:lnTo>
                  <a:lnTo>
                    <a:pt x="780" y="103"/>
                  </a:lnTo>
                  <a:lnTo>
                    <a:pt x="784" y="99"/>
                  </a:lnTo>
                  <a:lnTo>
                    <a:pt x="787" y="94"/>
                  </a:lnTo>
                  <a:lnTo>
                    <a:pt x="790" y="89"/>
                  </a:lnTo>
                  <a:lnTo>
                    <a:pt x="792" y="84"/>
                  </a:lnTo>
                  <a:lnTo>
                    <a:pt x="795" y="79"/>
                  </a:lnTo>
                  <a:lnTo>
                    <a:pt x="796" y="72"/>
                  </a:lnTo>
                  <a:lnTo>
                    <a:pt x="797" y="67"/>
                  </a:lnTo>
                  <a:lnTo>
                    <a:pt x="797" y="60"/>
                  </a:lnTo>
                  <a:lnTo>
                    <a:pt x="797" y="54"/>
                  </a:lnTo>
                  <a:lnTo>
                    <a:pt x="796" y="48"/>
                  </a:lnTo>
                  <a:lnTo>
                    <a:pt x="795" y="42"/>
                  </a:lnTo>
                  <a:lnTo>
                    <a:pt x="792" y="37"/>
                  </a:lnTo>
                  <a:lnTo>
                    <a:pt x="790" y="31"/>
                  </a:lnTo>
                  <a:lnTo>
                    <a:pt x="787" y="27"/>
                  </a:lnTo>
                  <a:lnTo>
                    <a:pt x="784" y="22"/>
                  </a:lnTo>
                  <a:lnTo>
                    <a:pt x="780" y="17"/>
                  </a:lnTo>
                  <a:lnTo>
                    <a:pt x="775" y="14"/>
                  </a:lnTo>
                  <a:lnTo>
                    <a:pt x="771" y="10"/>
                  </a:lnTo>
                  <a:lnTo>
                    <a:pt x="766" y="8"/>
                  </a:lnTo>
                  <a:lnTo>
                    <a:pt x="760" y="5"/>
                  </a:lnTo>
                  <a:lnTo>
                    <a:pt x="755" y="2"/>
                  </a:lnTo>
                  <a:lnTo>
                    <a:pt x="750" y="1"/>
                  </a:lnTo>
                  <a:lnTo>
                    <a:pt x="743" y="0"/>
                  </a:lnTo>
                  <a:lnTo>
                    <a:pt x="737" y="0"/>
                  </a:lnTo>
                  <a:lnTo>
                    <a:pt x="731" y="0"/>
                  </a:lnTo>
                  <a:lnTo>
                    <a:pt x="725" y="1"/>
                  </a:lnTo>
                  <a:lnTo>
                    <a:pt x="719" y="2"/>
                  </a:lnTo>
                  <a:lnTo>
                    <a:pt x="713" y="5"/>
                  </a:lnTo>
                  <a:lnTo>
                    <a:pt x="709" y="8"/>
                  </a:lnTo>
                  <a:lnTo>
                    <a:pt x="703" y="10"/>
                  </a:lnTo>
                  <a:lnTo>
                    <a:pt x="699" y="14"/>
                  </a:lnTo>
                  <a:lnTo>
                    <a:pt x="695" y="17"/>
                  </a:lnTo>
                  <a:lnTo>
                    <a:pt x="691" y="22"/>
                  </a:lnTo>
                  <a:lnTo>
                    <a:pt x="687" y="27"/>
                  </a:lnTo>
                  <a:lnTo>
                    <a:pt x="684" y="31"/>
                  </a:lnTo>
                  <a:lnTo>
                    <a:pt x="682" y="37"/>
                  </a:lnTo>
                  <a:lnTo>
                    <a:pt x="680" y="42"/>
                  </a:lnTo>
                  <a:lnTo>
                    <a:pt x="678" y="48"/>
                  </a:lnTo>
                  <a:lnTo>
                    <a:pt x="677" y="54"/>
                  </a:lnTo>
                  <a:lnTo>
                    <a:pt x="677" y="60"/>
                  </a:lnTo>
                  <a:lnTo>
                    <a:pt x="678" y="70"/>
                  </a:lnTo>
                  <a:lnTo>
                    <a:pt x="680" y="79"/>
                  </a:lnTo>
                  <a:lnTo>
                    <a:pt x="683" y="87"/>
                  </a:lnTo>
                  <a:lnTo>
                    <a:pt x="688" y="96"/>
                  </a:lnTo>
                  <a:lnTo>
                    <a:pt x="537" y="277"/>
                  </a:lnTo>
                  <a:lnTo>
                    <a:pt x="531" y="275"/>
                  </a:lnTo>
                  <a:lnTo>
                    <a:pt x="524" y="273"/>
                  </a:lnTo>
                  <a:lnTo>
                    <a:pt x="518" y="272"/>
                  </a:lnTo>
                  <a:lnTo>
                    <a:pt x="511" y="271"/>
                  </a:lnTo>
                  <a:lnTo>
                    <a:pt x="504" y="272"/>
                  </a:lnTo>
                  <a:lnTo>
                    <a:pt x="496" y="273"/>
                  </a:lnTo>
                  <a:lnTo>
                    <a:pt x="490" y="275"/>
                  </a:lnTo>
                  <a:lnTo>
                    <a:pt x="484" y="278"/>
                  </a:lnTo>
                  <a:lnTo>
                    <a:pt x="478" y="281"/>
                  </a:lnTo>
                  <a:lnTo>
                    <a:pt x="472" y="286"/>
                  </a:lnTo>
                  <a:lnTo>
                    <a:pt x="467" y="291"/>
                  </a:lnTo>
                  <a:lnTo>
                    <a:pt x="463" y="295"/>
                  </a:lnTo>
                  <a:lnTo>
                    <a:pt x="345" y="248"/>
                  </a:lnTo>
                  <a:lnTo>
                    <a:pt x="345" y="245"/>
                  </a:lnTo>
                  <a:lnTo>
                    <a:pt x="345" y="240"/>
                  </a:lnTo>
                  <a:lnTo>
                    <a:pt x="345" y="235"/>
                  </a:lnTo>
                  <a:lnTo>
                    <a:pt x="344" y="229"/>
                  </a:lnTo>
                  <a:lnTo>
                    <a:pt x="343" y="223"/>
                  </a:lnTo>
                  <a:lnTo>
                    <a:pt x="341" y="218"/>
                  </a:lnTo>
                  <a:lnTo>
                    <a:pt x="339" y="213"/>
                  </a:lnTo>
                  <a:lnTo>
                    <a:pt x="336" y="207"/>
                  </a:lnTo>
                  <a:lnTo>
                    <a:pt x="332" y="203"/>
                  </a:lnTo>
                  <a:lnTo>
                    <a:pt x="328" y="199"/>
                  </a:lnTo>
                  <a:lnTo>
                    <a:pt x="324" y="194"/>
                  </a:lnTo>
                  <a:lnTo>
                    <a:pt x="319" y="191"/>
                  </a:lnTo>
                  <a:lnTo>
                    <a:pt x="314" y="188"/>
                  </a:lnTo>
                  <a:lnTo>
                    <a:pt x="309" y="186"/>
                  </a:lnTo>
                  <a:lnTo>
                    <a:pt x="303" y="184"/>
                  </a:lnTo>
                  <a:lnTo>
                    <a:pt x="298" y="181"/>
                  </a:lnTo>
                  <a:lnTo>
                    <a:pt x="292" y="181"/>
                  </a:lnTo>
                  <a:lnTo>
                    <a:pt x="285" y="180"/>
                  </a:lnTo>
                  <a:lnTo>
                    <a:pt x="280" y="181"/>
                  </a:lnTo>
                  <a:lnTo>
                    <a:pt x="273" y="181"/>
                  </a:lnTo>
                  <a:lnTo>
                    <a:pt x="268" y="184"/>
                  </a:lnTo>
                  <a:lnTo>
                    <a:pt x="262" y="186"/>
                  </a:lnTo>
                  <a:lnTo>
                    <a:pt x="257" y="188"/>
                  </a:lnTo>
                  <a:lnTo>
                    <a:pt x="252" y="191"/>
                  </a:lnTo>
                  <a:lnTo>
                    <a:pt x="248" y="194"/>
                  </a:lnTo>
                  <a:lnTo>
                    <a:pt x="243" y="199"/>
                  </a:lnTo>
                  <a:lnTo>
                    <a:pt x="239" y="203"/>
                  </a:lnTo>
                  <a:lnTo>
                    <a:pt x="236" y="207"/>
                  </a:lnTo>
                  <a:lnTo>
                    <a:pt x="233" y="213"/>
                  </a:lnTo>
                  <a:lnTo>
                    <a:pt x="230" y="218"/>
                  </a:lnTo>
                  <a:lnTo>
                    <a:pt x="228" y="223"/>
                  </a:lnTo>
                  <a:lnTo>
                    <a:pt x="226" y="229"/>
                  </a:lnTo>
                  <a:lnTo>
                    <a:pt x="225" y="235"/>
                  </a:lnTo>
                  <a:lnTo>
                    <a:pt x="225" y="240"/>
                  </a:lnTo>
                  <a:lnTo>
                    <a:pt x="226" y="248"/>
                  </a:lnTo>
                  <a:lnTo>
                    <a:pt x="227" y="254"/>
                  </a:lnTo>
                  <a:lnTo>
                    <a:pt x="229" y="261"/>
                  </a:lnTo>
                  <a:lnTo>
                    <a:pt x="231" y="267"/>
                  </a:lnTo>
                  <a:lnTo>
                    <a:pt x="94" y="387"/>
                  </a:lnTo>
                  <a:lnTo>
                    <a:pt x="86" y="382"/>
                  </a:lnTo>
                  <a:lnTo>
                    <a:pt x="78" y="379"/>
                  </a:lnTo>
                  <a:lnTo>
                    <a:pt x="68" y="377"/>
                  </a:lnTo>
                  <a:lnTo>
                    <a:pt x="60" y="377"/>
                  </a:lnTo>
                  <a:lnTo>
                    <a:pt x="53" y="377"/>
                  </a:lnTo>
                  <a:lnTo>
                    <a:pt x="47" y="378"/>
                  </a:lnTo>
                  <a:lnTo>
                    <a:pt x="42" y="379"/>
                  </a:lnTo>
                  <a:lnTo>
                    <a:pt x="36" y="381"/>
                  </a:lnTo>
                  <a:lnTo>
                    <a:pt x="31" y="383"/>
                  </a:lnTo>
                  <a:lnTo>
                    <a:pt x="26" y="386"/>
                  </a:lnTo>
                  <a:lnTo>
                    <a:pt x="21" y="391"/>
                  </a:lnTo>
                  <a:lnTo>
                    <a:pt x="17" y="394"/>
                  </a:lnTo>
                  <a:lnTo>
                    <a:pt x="13" y="398"/>
                  </a:lnTo>
                  <a:lnTo>
                    <a:pt x="9" y="402"/>
                  </a:lnTo>
                  <a:lnTo>
                    <a:pt x="6" y="408"/>
                  </a:lnTo>
                  <a:lnTo>
                    <a:pt x="4" y="413"/>
                  </a:lnTo>
                  <a:lnTo>
                    <a:pt x="2" y="419"/>
                  </a:lnTo>
                  <a:lnTo>
                    <a:pt x="1" y="425"/>
                  </a:lnTo>
                  <a:lnTo>
                    <a:pt x="0" y="430"/>
                  </a:lnTo>
                  <a:lnTo>
                    <a:pt x="0" y="437"/>
                  </a:lnTo>
                  <a:lnTo>
                    <a:pt x="0" y="443"/>
                  </a:lnTo>
                  <a:lnTo>
                    <a:pt x="1" y="449"/>
                  </a:lnTo>
                  <a:lnTo>
                    <a:pt x="2" y="455"/>
                  </a:lnTo>
                  <a:lnTo>
                    <a:pt x="4" y="460"/>
                  </a:lnTo>
                  <a:lnTo>
                    <a:pt x="6" y="466"/>
                  </a:lnTo>
                  <a:lnTo>
                    <a:pt x="9" y="470"/>
                  </a:lnTo>
                  <a:lnTo>
                    <a:pt x="13" y="475"/>
                  </a:lnTo>
                  <a:lnTo>
                    <a:pt x="17" y="480"/>
                  </a:lnTo>
                  <a:lnTo>
                    <a:pt x="21" y="483"/>
                  </a:lnTo>
                  <a:lnTo>
                    <a:pt x="26" y="486"/>
                  </a:lnTo>
                  <a:lnTo>
                    <a:pt x="31" y="489"/>
                  </a:lnTo>
                  <a:lnTo>
                    <a:pt x="36" y="493"/>
                  </a:lnTo>
                  <a:lnTo>
                    <a:pt x="42" y="494"/>
                  </a:lnTo>
                  <a:lnTo>
                    <a:pt x="47" y="496"/>
                  </a:lnTo>
                  <a:lnTo>
                    <a:pt x="53" y="497"/>
                  </a:lnTo>
                  <a:lnTo>
                    <a:pt x="60" y="4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4" name="Freeform 1676" descr="Icon of check box. ">
            <a:extLst>
              <a:ext uri="{FF2B5EF4-FFF2-40B4-BE49-F238E27FC236}">
                <a16:creationId xmlns:a16="http://schemas.microsoft.com/office/drawing/2014/main" xmlns="" id="{6FB02354-C73F-4DCF-8004-E9CCA66963EA}"/>
              </a:ext>
            </a:extLst>
          </p:cNvPr>
          <p:cNvSpPr>
            <a:spLocks noEditPoints="1"/>
          </p:cNvSpPr>
          <p:nvPr/>
        </p:nvSpPr>
        <p:spPr bwMode="auto">
          <a:xfrm>
            <a:off x="7129621" y="1811496"/>
            <a:ext cx="345758" cy="345758"/>
          </a:xfrm>
          <a:custGeom>
            <a:avLst/>
            <a:gdLst>
              <a:gd name="T0" fmla="*/ 374 w 719"/>
              <a:gd name="T1" fmla="*/ 267 h 719"/>
              <a:gd name="T2" fmla="*/ 366 w 719"/>
              <a:gd name="T3" fmla="*/ 263 h 719"/>
              <a:gd name="T4" fmla="*/ 362 w 719"/>
              <a:gd name="T5" fmla="*/ 254 h 719"/>
              <a:gd name="T6" fmla="*/ 366 w 719"/>
              <a:gd name="T7" fmla="*/ 247 h 719"/>
              <a:gd name="T8" fmla="*/ 374 w 719"/>
              <a:gd name="T9" fmla="*/ 243 h 719"/>
              <a:gd name="T10" fmla="*/ 621 w 719"/>
              <a:gd name="T11" fmla="*/ 244 h 719"/>
              <a:gd name="T12" fmla="*/ 627 w 719"/>
              <a:gd name="T13" fmla="*/ 250 h 719"/>
              <a:gd name="T14" fmla="*/ 627 w 719"/>
              <a:gd name="T15" fmla="*/ 260 h 719"/>
              <a:gd name="T16" fmla="*/ 621 w 719"/>
              <a:gd name="T17" fmla="*/ 265 h 719"/>
              <a:gd name="T18" fmla="*/ 616 w 719"/>
              <a:gd name="T19" fmla="*/ 528 h 719"/>
              <a:gd name="T20" fmla="*/ 370 w 719"/>
              <a:gd name="T21" fmla="*/ 527 h 719"/>
              <a:gd name="T22" fmla="*/ 363 w 719"/>
              <a:gd name="T23" fmla="*/ 521 h 719"/>
              <a:gd name="T24" fmla="*/ 363 w 719"/>
              <a:gd name="T25" fmla="*/ 512 h 719"/>
              <a:gd name="T26" fmla="*/ 370 w 719"/>
              <a:gd name="T27" fmla="*/ 505 h 719"/>
              <a:gd name="T28" fmla="*/ 616 w 719"/>
              <a:gd name="T29" fmla="*/ 504 h 719"/>
              <a:gd name="T30" fmla="*/ 625 w 719"/>
              <a:gd name="T31" fmla="*/ 507 h 719"/>
              <a:gd name="T32" fmla="*/ 628 w 719"/>
              <a:gd name="T33" fmla="*/ 516 h 719"/>
              <a:gd name="T34" fmla="*/ 625 w 719"/>
              <a:gd name="T35" fmla="*/ 525 h 719"/>
              <a:gd name="T36" fmla="*/ 616 w 719"/>
              <a:gd name="T37" fmla="*/ 528 h 719"/>
              <a:gd name="T38" fmla="*/ 171 w 719"/>
              <a:gd name="T39" fmla="*/ 279 h 719"/>
              <a:gd name="T40" fmla="*/ 164 w 719"/>
              <a:gd name="T41" fmla="*/ 282 h 719"/>
              <a:gd name="T42" fmla="*/ 155 w 719"/>
              <a:gd name="T43" fmla="*/ 279 h 719"/>
              <a:gd name="T44" fmla="*/ 92 w 719"/>
              <a:gd name="T45" fmla="*/ 214 h 719"/>
              <a:gd name="T46" fmla="*/ 92 w 719"/>
              <a:gd name="T47" fmla="*/ 205 h 719"/>
              <a:gd name="T48" fmla="*/ 98 w 719"/>
              <a:gd name="T49" fmla="*/ 198 h 719"/>
              <a:gd name="T50" fmla="*/ 107 w 719"/>
              <a:gd name="T51" fmla="*/ 198 h 719"/>
              <a:gd name="T52" fmla="*/ 164 w 719"/>
              <a:gd name="T53" fmla="*/ 253 h 719"/>
              <a:gd name="T54" fmla="*/ 309 w 719"/>
              <a:gd name="T55" fmla="*/ 109 h 719"/>
              <a:gd name="T56" fmla="*/ 318 w 719"/>
              <a:gd name="T57" fmla="*/ 109 h 719"/>
              <a:gd name="T58" fmla="*/ 325 w 719"/>
              <a:gd name="T59" fmla="*/ 114 h 719"/>
              <a:gd name="T60" fmla="*/ 325 w 719"/>
              <a:gd name="T61" fmla="*/ 124 h 719"/>
              <a:gd name="T62" fmla="*/ 323 w 719"/>
              <a:gd name="T63" fmla="*/ 414 h 719"/>
              <a:gd name="T64" fmla="*/ 168 w 719"/>
              <a:gd name="T65" fmla="*/ 568 h 719"/>
              <a:gd name="T66" fmla="*/ 158 w 719"/>
              <a:gd name="T67" fmla="*/ 568 h 719"/>
              <a:gd name="T68" fmla="*/ 94 w 719"/>
              <a:gd name="T69" fmla="*/ 505 h 719"/>
              <a:gd name="T70" fmla="*/ 91 w 719"/>
              <a:gd name="T71" fmla="*/ 497 h 719"/>
              <a:gd name="T72" fmla="*/ 94 w 719"/>
              <a:gd name="T73" fmla="*/ 488 h 719"/>
              <a:gd name="T74" fmla="*/ 103 w 719"/>
              <a:gd name="T75" fmla="*/ 485 h 719"/>
              <a:gd name="T76" fmla="*/ 111 w 719"/>
              <a:gd name="T77" fmla="*/ 488 h 719"/>
              <a:gd name="T78" fmla="*/ 306 w 719"/>
              <a:gd name="T79" fmla="*/ 397 h 719"/>
              <a:gd name="T80" fmla="*/ 314 w 719"/>
              <a:gd name="T81" fmla="*/ 394 h 719"/>
              <a:gd name="T82" fmla="*/ 323 w 719"/>
              <a:gd name="T83" fmla="*/ 398 h 719"/>
              <a:gd name="T84" fmla="*/ 326 w 719"/>
              <a:gd name="T85" fmla="*/ 406 h 719"/>
              <a:gd name="T86" fmla="*/ 323 w 719"/>
              <a:gd name="T87" fmla="*/ 414 h 719"/>
              <a:gd name="T88" fmla="*/ 12 w 719"/>
              <a:gd name="T89" fmla="*/ 0 h 719"/>
              <a:gd name="T90" fmla="*/ 3 w 719"/>
              <a:gd name="T91" fmla="*/ 5 h 719"/>
              <a:gd name="T92" fmla="*/ 0 w 719"/>
              <a:gd name="T93" fmla="*/ 13 h 719"/>
              <a:gd name="T94" fmla="*/ 1 w 719"/>
              <a:gd name="T95" fmla="*/ 713 h 719"/>
              <a:gd name="T96" fmla="*/ 8 w 719"/>
              <a:gd name="T97" fmla="*/ 719 h 719"/>
              <a:gd name="T98" fmla="*/ 707 w 719"/>
              <a:gd name="T99" fmla="*/ 719 h 719"/>
              <a:gd name="T100" fmla="*/ 716 w 719"/>
              <a:gd name="T101" fmla="*/ 716 h 719"/>
              <a:gd name="T102" fmla="*/ 719 w 719"/>
              <a:gd name="T103" fmla="*/ 707 h 719"/>
              <a:gd name="T104" fmla="*/ 718 w 719"/>
              <a:gd name="T105" fmla="*/ 8 h 719"/>
              <a:gd name="T106" fmla="*/ 711 w 719"/>
              <a:gd name="T107" fmla="*/ 2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9" h="719">
                <a:moveTo>
                  <a:pt x="616" y="267"/>
                </a:moveTo>
                <a:lnTo>
                  <a:pt x="374" y="267"/>
                </a:lnTo>
                <a:lnTo>
                  <a:pt x="370" y="265"/>
                </a:lnTo>
                <a:lnTo>
                  <a:pt x="366" y="263"/>
                </a:lnTo>
                <a:lnTo>
                  <a:pt x="363" y="260"/>
                </a:lnTo>
                <a:lnTo>
                  <a:pt x="362" y="254"/>
                </a:lnTo>
                <a:lnTo>
                  <a:pt x="363" y="250"/>
                </a:lnTo>
                <a:lnTo>
                  <a:pt x="366" y="247"/>
                </a:lnTo>
                <a:lnTo>
                  <a:pt x="370" y="244"/>
                </a:lnTo>
                <a:lnTo>
                  <a:pt x="374" y="243"/>
                </a:lnTo>
                <a:lnTo>
                  <a:pt x="616" y="243"/>
                </a:lnTo>
                <a:lnTo>
                  <a:pt x="621" y="244"/>
                </a:lnTo>
                <a:lnTo>
                  <a:pt x="625" y="247"/>
                </a:lnTo>
                <a:lnTo>
                  <a:pt x="627" y="250"/>
                </a:lnTo>
                <a:lnTo>
                  <a:pt x="628" y="254"/>
                </a:lnTo>
                <a:lnTo>
                  <a:pt x="627" y="260"/>
                </a:lnTo>
                <a:lnTo>
                  <a:pt x="625" y="263"/>
                </a:lnTo>
                <a:lnTo>
                  <a:pt x="621" y="265"/>
                </a:lnTo>
                <a:lnTo>
                  <a:pt x="616" y="267"/>
                </a:lnTo>
                <a:close/>
                <a:moveTo>
                  <a:pt x="616" y="528"/>
                </a:moveTo>
                <a:lnTo>
                  <a:pt x="374" y="528"/>
                </a:lnTo>
                <a:lnTo>
                  <a:pt x="370" y="527"/>
                </a:lnTo>
                <a:lnTo>
                  <a:pt x="366" y="525"/>
                </a:lnTo>
                <a:lnTo>
                  <a:pt x="363" y="521"/>
                </a:lnTo>
                <a:lnTo>
                  <a:pt x="362" y="516"/>
                </a:lnTo>
                <a:lnTo>
                  <a:pt x="363" y="512"/>
                </a:lnTo>
                <a:lnTo>
                  <a:pt x="366" y="507"/>
                </a:lnTo>
                <a:lnTo>
                  <a:pt x="370" y="505"/>
                </a:lnTo>
                <a:lnTo>
                  <a:pt x="374" y="504"/>
                </a:lnTo>
                <a:lnTo>
                  <a:pt x="616" y="504"/>
                </a:lnTo>
                <a:lnTo>
                  <a:pt x="621" y="505"/>
                </a:lnTo>
                <a:lnTo>
                  <a:pt x="625" y="507"/>
                </a:lnTo>
                <a:lnTo>
                  <a:pt x="627" y="512"/>
                </a:lnTo>
                <a:lnTo>
                  <a:pt x="628" y="516"/>
                </a:lnTo>
                <a:lnTo>
                  <a:pt x="627" y="521"/>
                </a:lnTo>
                <a:lnTo>
                  <a:pt x="625" y="525"/>
                </a:lnTo>
                <a:lnTo>
                  <a:pt x="621" y="527"/>
                </a:lnTo>
                <a:lnTo>
                  <a:pt x="616" y="528"/>
                </a:lnTo>
                <a:close/>
                <a:moveTo>
                  <a:pt x="323" y="127"/>
                </a:moveTo>
                <a:lnTo>
                  <a:pt x="171" y="279"/>
                </a:lnTo>
                <a:lnTo>
                  <a:pt x="168" y="282"/>
                </a:lnTo>
                <a:lnTo>
                  <a:pt x="164" y="282"/>
                </a:lnTo>
                <a:lnTo>
                  <a:pt x="158" y="282"/>
                </a:lnTo>
                <a:lnTo>
                  <a:pt x="155" y="279"/>
                </a:lnTo>
                <a:lnTo>
                  <a:pt x="94" y="218"/>
                </a:lnTo>
                <a:lnTo>
                  <a:pt x="92" y="214"/>
                </a:lnTo>
                <a:lnTo>
                  <a:pt x="91" y="209"/>
                </a:lnTo>
                <a:lnTo>
                  <a:pt x="92" y="205"/>
                </a:lnTo>
                <a:lnTo>
                  <a:pt x="94" y="201"/>
                </a:lnTo>
                <a:lnTo>
                  <a:pt x="98" y="198"/>
                </a:lnTo>
                <a:lnTo>
                  <a:pt x="103" y="197"/>
                </a:lnTo>
                <a:lnTo>
                  <a:pt x="107" y="198"/>
                </a:lnTo>
                <a:lnTo>
                  <a:pt x="111" y="201"/>
                </a:lnTo>
                <a:lnTo>
                  <a:pt x="164" y="253"/>
                </a:lnTo>
                <a:lnTo>
                  <a:pt x="306" y="111"/>
                </a:lnTo>
                <a:lnTo>
                  <a:pt x="309" y="109"/>
                </a:lnTo>
                <a:lnTo>
                  <a:pt x="314" y="108"/>
                </a:lnTo>
                <a:lnTo>
                  <a:pt x="318" y="109"/>
                </a:lnTo>
                <a:lnTo>
                  <a:pt x="323" y="111"/>
                </a:lnTo>
                <a:lnTo>
                  <a:pt x="325" y="114"/>
                </a:lnTo>
                <a:lnTo>
                  <a:pt x="326" y="119"/>
                </a:lnTo>
                <a:lnTo>
                  <a:pt x="325" y="124"/>
                </a:lnTo>
                <a:lnTo>
                  <a:pt x="323" y="127"/>
                </a:lnTo>
                <a:close/>
                <a:moveTo>
                  <a:pt x="323" y="414"/>
                </a:moveTo>
                <a:lnTo>
                  <a:pt x="171" y="565"/>
                </a:lnTo>
                <a:lnTo>
                  <a:pt x="168" y="568"/>
                </a:lnTo>
                <a:lnTo>
                  <a:pt x="164" y="569"/>
                </a:lnTo>
                <a:lnTo>
                  <a:pt x="158" y="568"/>
                </a:lnTo>
                <a:lnTo>
                  <a:pt x="155" y="565"/>
                </a:lnTo>
                <a:lnTo>
                  <a:pt x="94" y="505"/>
                </a:lnTo>
                <a:lnTo>
                  <a:pt x="92" y="502"/>
                </a:lnTo>
                <a:lnTo>
                  <a:pt x="91" y="497"/>
                </a:lnTo>
                <a:lnTo>
                  <a:pt x="92" y="493"/>
                </a:lnTo>
                <a:lnTo>
                  <a:pt x="94" y="488"/>
                </a:lnTo>
                <a:lnTo>
                  <a:pt x="98" y="486"/>
                </a:lnTo>
                <a:lnTo>
                  <a:pt x="103" y="485"/>
                </a:lnTo>
                <a:lnTo>
                  <a:pt x="107" y="486"/>
                </a:lnTo>
                <a:lnTo>
                  <a:pt x="111" y="488"/>
                </a:lnTo>
                <a:lnTo>
                  <a:pt x="164" y="540"/>
                </a:lnTo>
                <a:lnTo>
                  <a:pt x="306" y="397"/>
                </a:lnTo>
                <a:lnTo>
                  <a:pt x="309" y="395"/>
                </a:lnTo>
                <a:lnTo>
                  <a:pt x="314" y="394"/>
                </a:lnTo>
                <a:lnTo>
                  <a:pt x="318" y="395"/>
                </a:lnTo>
                <a:lnTo>
                  <a:pt x="323" y="398"/>
                </a:lnTo>
                <a:lnTo>
                  <a:pt x="325" y="401"/>
                </a:lnTo>
                <a:lnTo>
                  <a:pt x="326" y="406"/>
                </a:lnTo>
                <a:lnTo>
                  <a:pt x="325" y="410"/>
                </a:lnTo>
                <a:lnTo>
                  <a:pt x="323" y="414"/>
                </a:lnTo>
                <a:close/>
                <a:moveTo>
                  <a:pt x="707" y="0"/>
                </a:moveTo>
                <a:lnTo>
                  <a:pt x="12" y="0"/>
                </a:lnTo>
                <a:lnTo>
                  <a:pt x="8" y="2"/>
                </a:lnTo>
                <a:lnTo>
                  <a:pt x="3" y="5"/>
                </a:lnTo>
                <a:lnTo>
                  <a:pt x="1" y="8"/>
                </a:lnTo>
                <a:lnTo>
                  <a:pt x="0" y="13"/>
                </a:lnTo>
                <a:lnTo>
                  <a:pt x="0" y="707"/>
                </a:lnTo>
                <a:lnTo>
                  <a:pt x="1" y="713"/>
                </a:lnTo>
                <a:lnTo>
                  <a:pt x="3" y="716"/>
                </a:lnTo>
                <a:lnTo>
                  <a:pt x="8" y="719"/>
                </a:lnTo>
                <a:lnTo>
                  <a:pt x="12" y="719"/>
                </a:lnTo>
                <a:lnTo>
                  <a:pt x="707" y="719"/>
                </a:lnTo>
                <a:lnTo>
                  <a:pt x="711" y="719"/>
                </a:lnTo>
                <a:lnTo>
                  <a:pt x="716" y="716"/>
                </a:lnTo>
                <a:lnTo>
                  <a:pt x="718" y="713"/>
                </a:lnTo>
                <a:lnTo>
                  <a:pt x="719" y="707"/>
                </a:lnTo>
                <a:lnTo>
                  <a:pt x="719" y="13"/>
                </a:lnTo>
                <a:lnTo>
                  <a:pt x="718" y="8"/>
                </a:lnTo>
                <a:lnTo>
                  <a:pt x="716" y="5"/>
                </a:lnTo>
                <a:lnTo>
                  <a:pt x="711" y="2"/>
                </a:lnTo>
                <a:lnTo>
                  <a:pt x="707" y="0"/>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35" name="Freeform 4665" descr="Icon of graph. ">
            <a:extLst>
              <a:ext uri="{FF2B5EF4-FFF2-40B4-BE49-F238E27FC236}">
                <a16:creationId xmlns:a16="http://schemas.microsoft.com/office/drawing/2014/main" xmlns="" id="{557E39B2-E017-4E5C-B53E-DDE3B9D4C92C}"/>
              </a:ext>
            </a:extLst>
          </p:cNvPr>
          <p:cNvSpPr>
            <a:spLocks/>
          </p:cNvSpPr>
          <p:nvPr/>
        </p:nvSpPr>
        <p:spPr bwMode="auto">
          <a:xfrm>
            <a:off x="7877961" y="3531386"/>
            <a:ext cx="347679" cy="347679"/>
          </a:xfrm>
          <a:custGeom>
            <a:avLst/>
            <a:gdLst>
              <a:gd name="T0" fmla="*/ 761 w 904"/>
              <a:gd name="T1" fmla="*/ 213 h 903"/>
              <a:gd name="T2" fmla="*/ 754 w 904"/>
              <a:gd name="T3" fmla="*/ 225 h 903"/>
              <a:gd name="T4" fmla="*/ 576 w 904"/>
              <a:gd name="T5" fmla="*/ 277 h 903"/>
              <a:gd name="T6" fmla="*/ 498 w 904"/>
              <a:gd name="T7" fmla="*/ 298 h 903"/>
              <a:gd name="T8" fmla="*/ 431 w 904"/>
              <a:gd name="T9" fmla="*/ 329 h 903"/>
              <a:gd name="T10" fmla="*/ 578 w 904"/>
              <a:gd name="T11" fmla="*/ 170 h 903"/>
              <a:gd name="T12" fmla="*/ 618 w 904"/>
              <a:gd name="T13" fmla="*/ 180 h 903"/>
              <a:gd name="T14" fmla="*/ 661 w 904"/>
              <a:gd name="T15" fmla="*/ 169 h 903"/>
              <a:gd name="T16" fmla="*/ 693 w 904"/>
              <a:gd name="T17" fmla="*/ 141 h 903"/>
              <a:gd name="T18" fmla="*/ 707 w 904"/>
              <a:gd name="T19" fmla="*/ 99 h 903"/>
              <a:gd name="T20" fmla="*/ 701 w 904"/>
              <a:gd name="T21" fmla="*/ 55 h 903"/>
              <a:gd name="T22" fmla="*/ 676 w 904"/>
              <a:gd name="T23" fmla="*/ 20 h 903"/>
              <a:gd name="T24" fmla="*/ 636 w 904"/>
              <a:gd name="T25" fmla="*/ 2 h 903"/>
              <a:gd name="T26" fmla="*/ 591 w 904"/>
              <a:gd name="T27" fmla="*/ 4 h 903"/>
              <a:gd name="T28" fmla="*/ 554 w 904"/>
              <a:gd name="T29" fmla="*/ 25 h 903"/>
              <a:gd name="T30" fmla="*/ 531 w 904"/>
              <a:gd name="T31" fmla="*/ 63 h 903"/>
              <a:gd name="T32" fmla="*/ 532 w 904"/>
              <a:gd name="T33" fmla="*/ 118 h 903"/>
              <a:gd name="T34" fmla="*/ 369 w 904"/>
              <a:gd name="T35" fmla="*/ 289 h 903"/>
              <a:gd name="T36" fmla="*/ 325 w 904"/>
              <a:gd name="T37" fmla="*/ 289 h 903"/>
              <a:gd name="T38" fmla="*/ 294 w 904"/>
              <a:gd name="T39" fmla="*/ 308 h 903"/>
              <a:gd name="T40" fmla="*/ 275 w 904"/>
              <a:gd name="T41" fmla="*/ 338 h 903"/>
              <a:gd name="T42" fmla="*/ 275 w 904"/>
              <a:gd name="T43" fmla="*/ 383 h 903"/>
              <a:gd name="T44" fmla="*/ 113 w 904"/>
              <a:gd name="T45" fmla="*/ 545 h 903"/>
              <a:gd name="T46" fmla="*/ 64 w 904"/>
              <a:gd name="T47" fmla="*/ 546 h 903"/>
              <a:gd name="T48" fmla="*/ 26 w 904"/>
              <a:gd name="T49" fmla="*/ 568 h 903"/>
              <a:gd name="T50" fmla="*/ 5 w 904"/>
              <a:gd name="T51" fmla="*/ 605 h 903"/>
              <a:gd name="T52" fmla="*/ 3 w 904"/>
              <a:gd name="T53" fmla="*/ 650 h 903"/>
              <a:gd name="T54" fmla="*/ 21 w 904"/>
              <a:gd name="T55" fmla="*/ 690 h 903"/>
              <a:gd name="T56" fmla="*/ 56 w 904"/>
              <a:gd name="T57" fmla="*/ 716 h 903"/>
              <a:gd name="T58" fmla="*/ 100 w 904"/>
              <a:gd name="T59" fmla="*/ 722 h 903"/>
              <a:gd name="T60" fmla="*/ 142 w 904"/>
              <a:gd name="T61" fmla="*/ 706 h 903"/>
              <a:gd name="T62" fmla="*/ 170 w 904"/>
              <a:gd name="T63" fmla="*/ 675 h 903"/>
              <a:gd name="T64" fmla="*/ 181 w 904"/>
              <a:gd name="T65" fmla="*/ 632 h 903"/>
              <a:gd name="T66" fmla="*/ 171 w 904"/>
              <a:gd name="T67" fmla="*/ 591 h 903"/>
              <a:gd name="T68" fmla="*/ 316 w 904"/>
              <a:gd name="T69" fmla="*/ 430 h 903"/>
              <a:gd name="T70" fmla="*/ 286 w 904"/>
              <a:gd name="T71" fmla="*/ 538 h 903"/>
              <a:gd name="T72" fmla="*/ 271 w 904"/>
              <a:gd name="T73" fmla="*/ 753 h 903"/>
              <a:gd name="T74" fmla="*/ 216 w 904"/>
              <a:gd name="T75" fmla="*/ 757 h 903"/>
              <a:gd name="T76" fmla="*/ 212 w 904"/>
              <a:gd name="T77" fmla="*/ 888 h 903"/>
              <a:gd name="T78" fmla="*/ 218 w 904"/>
              <a:gd name="T79" fmla="*/ 901 h 903"/>
              <a:gd name="T80" fmla="*/ 349 w 904"/>
              <a:gd name="T81" fmla="*/ 903 h 903"/>
              <a:gd name="T82" fmla="*/ 361 w 904"/>
              <a:gd name="T83" fmla="*/ 894 h 903"/>
              <a:gd name="T84" fmla="*/ 361 w 904"/>
              <a:gd name="T85" fmla="*/ 762 h 903"/>
              <a:gd name="T86" fmla="*/ 349 w 904"/>
              <a:gd name="T87" fmla="*/ 753 h 903"/>
              <a:gd name="T88" fmla="*/ 305 w 904"/>
              <a:gd name="T89" fmla="*/ 597 h 903"/>
              <a:gd name="T90" fmla="*/ 343 w 904"/>
              <a:gd name="T91" fmla="*/ 469 h 903"/>
              <a:gd name="T92" fmla="*/ 383 w 904"/>
              <a:gd name="T93" fmla="*/ 426 h 903"/>
              <a:gd name="T94" fmla="*/ 418 w 904"/>
              <a:gd name="T95" fmla="*/ 383 h 903"/>
              <a:gd name="T96" fmla="*/ 471 w 904"/>
              <a:gd name="T97" fmla="*/ 342 h 903"/>
              <a:gd name="T98" fmla="*/ 544 w 904"/>
              <a:gd name="T99" fmla="*/ 315 h 903"/>
              <a:gd name="T100" fmla="*/ 627 w 904"/>
              <a:gd name="T101" fmla="*/ 302 h 903"/>
              <a:gd name="T102" fmla="*/ 754 w 904"/>
              <a:gd name="T103" fmla="*/ 348 h 903"/>
              <a:gd name="T104" fmla="*/ 763 w 904"/>
              <a:gd name="T105" fmla="*/ 360 h 903"/>
              <a:gd name="T106" fmla="*/ 895 w 904"/>
              <a:gd name="T107" fmla="*/ 360 h 903"/>
              <a:gd name="T108" fmla="*/ 904 w 904"/>
              <a:gd name="T109" fmla="*/ 348 h 903"/>
              <a:gd name="T110" fmla="*/ 902 w 904"/>
              <a:gd name="T111" fmla="*/ 217 h 903"/>
              <a:gd name="T112" fmla="*/ 889 w 904"/>
              <a:gd name="T113" fmla="*/ 21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4" h="903">
                <a:moveTo>
                  <a:pt x="889" y="211"/>
                </a:moveTo>
                <a:lnTo>
                  <a:pt x="768" y="211"/>
                </a:lnTo>
                <a:lnTo>
                  <a:pt x="765" y="211"/>
                </a:lnTo>
                <a:lnTo>
                  <a:pt x="763" y="212"/>
                </a:lnTo>
                <a:lnTo>
                  <a:pt x="761" y="213"/>
                </a:lnTo>
                <a:lnTo>
                  <a:pt x="758" y="215"/>
                </a:lnTo>
                <a:lnTo>
                  <a:pt x="756" y="217"/>
                </a:lnTo>
                <a:lnTo>
                  <a:pt x="755" y="220"/>
                </a:lnTo>
                <a:lnTo>
                  <a:pt x="754" y="222"/>
                </a:lnTo>
                <a:lnTo>
                  <a:pt x="754" y="225"/>
                </a:lnTo>
                <a:lnTo>
                  <a:pt x="754" y="271"/>
                </a:lnTo>
                <a:lnTo>
                  <a:pt x="663" y="271"/>
                </a:lnTo>
                <a:lnTo>
                  <a:pt x="627" y="272"/>
                </a:lnTo>
                <a:lnTo>
                  <a:pt x="593" y="275"/>
                </a:lnTo>
                <a:lnTo>
                  <a:pt x="576" y="277"/>
                </a:lnTo>
                <a:lnTo>
                  <a:pt x="561" y="281"/>
                </a:lnTo>
                <a:lnTo>
                  <a:pt x="545" y="284"/>
                </a:lnTo>
                <a:lnTo>
                  <a:pt x="529" y="287"/>
                </a:lnTo>
                <a:lnTo>
                  <a:pt x="513" y="292"/>
                </a:lnTo>
                <a:lnTo>
                  <a:pt x="498" y="298"/>
                </a:lnTo>
                <a:lnTo>
                  <a:pt x="484" y="302"/>
                </a:lnTo>
                <a:lnTo>
                  <a:pt x="470" y="309"/>
                </a:lnTo>
                <a:lnTo>
                  <a:pt x="457" y="315"/>
                </a:lnTo>
                <a:lnTo>
                  <a:pt x="443" y="323"/>
                </a:lnTo>
                <a:lnTo>
                  <a:pt x="431" y="329"/>
                </a:lnTo>
                <a:lnTo>
                  <a:pt x="418" y="337"/>
                </a:lnTo>
                <a:lnTo>
                  <a:pt x="415" y="328"/>
                </a:lnTo>
                <a:lnTo>
                  <a:pt x="409" y="319"/>
                </a:lnTo>
                <a:lnTo>
                  <a:pt x="565" y="163"/>
                </a:lnTo>
                <a:lnTo>
                  <a:pt x="578" y="170"/>
                </a:lnTo>
                <a:lnTo>
                  <a:pt x="590" y="176"/>
                </a:lnTo>
                <a:lnTo>
                  <a:pt x="597" y="178"/>
                </a:lnTo>
                <a:lnTo>
                  <a:pt x="604" y="179"/>
                </a:lnTo>
                <a:lnTo>
                  <a:pt x="610" y="180"/>
                </a:lnTo>
                <a:lnTo>
                  <a:pt x="618" y="180"/>
                </a:lnTo>
                <a:lnTo>
                  <a:pt x="627" y="180"/>
                </a:lnTo>
                <a:lnTo>
                  <a:pt x="636" y="178"/>
                </a:lnTo>
                <a:lnTo>
                  <a:pt x="644" y="176"/>
                </a:lnTo>
                <a:lnTo>
                  <a:pt x="653" y="173"/>
                </a:lnTo>
                <a:lnTo>
                  <a:pt x="661" y="169"/>
                </a:lnTo>
                <a:lnTo>
                  <a:pt x="668" y="164"/>
                </a:lnTo>
                <a:lnTo>
                  <a:pt x="676" y="160"/>
                </a:lnTo>
                <a:lnTo>
                  <a:pt x="681" y="154"/>
                </a:lnTo>
                <a:lnTo>
                  <a:pt x="687" y="147"/>
                </a:lnTo>
                <a:lnTo>
                  <a:pt x="693" y="141"/>
                </a:lnTo>
                <a:lnTo>
                  <a:pt x="697" y="133"/>
                </a:lnTo>
                <a:lnTo>
                  <a:pt x="701" y="125"/>
                </a:lnTo>
                <a:lnTo>
                  <a:pt x="704" y="117"/>
                </a:lnTo>
                <a:lnTo>
                  <a:pt x="706" y="108"/>
                </a:lnTo>
                <a:lnTo>
                  <a:pt x="707" y="99"/>
                </a:lnTo>
                <a:lnTo>
                  <a:pt x="709" y="90"/>
                </a:lnTo>
                <a:lnTo>
                  <a:pt x="707" y="81"/>
                </a:lnTo>
                <a:lnTo>
                  <a:pt x="706" y="72"/>
                </a:lnTo>
                <a:lnTo>
                  <a:pt x="704" y="63"/>
                </a:lnTo>
                <a:lnTo>
                  <a:pt x="701" y="55"/>
                </a:lnTo>
                <a:lnTo>
                  <a:pt x="697" y="47"/>
                </a:lnTo>
                <a:lnTo>
                  <a:pt x="693" y="39"/>
                </a:lnTo>
                <a:lnTo>
                  <a:pt x="687" y="32"/>
                </a:lnTo>
                <a:lnTo>
                  <a:pt x="681" y="25"/>
                </a:lnTo>
                <a:lnTo>
                  <a:pt x="676" y="20"/>
                </a:lnTo>
                <a:lnTo>
                  <a:pt x="668" y="15"/>
                </a:lnTo>
                <a:lnTo>
                  <a:pt x="661" y="11"/>
                </a:lnTo>
                <a:lnTo>
                  <a:pt x="653" y="6"/>
                </a:lnTo>
                <a:lnTo>
                  <a:pt x="644" y="4"/>
                </a:lnTo>
                <a:lnTo>
                  <a:pt x="636" y="2"/>
                </a:lnTo>
                <a:lnTo>
                  <a:pt x="627" y="0"/>
                </a:lnTo>
                <a:lnTo>
                  <a:pt x="618" y="0"/>
                </a:lnTo>
                <a:lnTo>
                  <a:pt x="609" y="0"/>
                </a:lnTo>
                <a:lnTo>
                  <a:pt x="600" y="2"/>
                </a:lnTo>
                <a:lnTo>
                  <a:pt x="591" y="4"/>
                </a:lnTo>
                <a:lnTo>
                  <a:pt x="583" y="6"/>
                </a:lnTo>
                <a:lnTo>
                  <a:pt x="575" y="11"/>
                </a:lnTo>
                <a:lnTo>
                  <a:pt x="567" y="15"/>
                </a:lnTo>
                <a:lnTo>
                  <a:pt x="561" y="20"/>
                </a:lnTo>
                <a:lnTo>
                  <a:pt x="554" y="25"/>
                </a:lnTo>
                <a:lnTo>
                  <a:pt x="548" y="32"/>
                </a:lnTo>
                <a:lnTo>
                  <a:pt x="543" y="39"/>
                </a:lnTo>
                <a:lnTo>
                  <a:pt x="538" y="47"/>
                </a:lnTo>
                <a:lnTo>
                  <a:pt x="535" y="55"/>
                </a:lnTo>
                <a:lnTo>
                  <a:pt x="531" y="63"/>
                </a:lnTo>
                <a:lnTo>
                  <a:pt x="529" y="72"/>
                </a:lnTo>
                <a:lnTo>
                  <a:pt x="528" y="81"/>
                </a:lnTo>
                <a:lnTo>
                  <a:pt x="528" y="90"/>
                </a:lnTo>
                <a:lnTo>
                  <a:pt x="529" y="105"/>
                </a:lnTo>
                <a:lnTo>
                  <a:pt x="532" y="118"/>
                </a:lnTo>
                <a:lnTo>
                  <a:pt x="537" y="131"/>
                </a:lnTo>
                <a:lnTo>
                  <a:pt x="545" y="142"/>
                </a:lnTo>
                <a:lnTo>
                  <a:pt x="388" y="298"/>
                </a:lnTo>
                <a:lnTo>
                  <a:pt x="379" y="293"/>
                </a:lnTo>
                <a:lnTo>
                  <a:pt x="369" y="289"/>
                </a:lnTo>
                <a:lnTo>
                  <a:pt x="358" y="286"/>
                </a:lnTo>
                <a:lnTo>
                  <a:pt x="347" y="285"/>
                </a:lnTo>
                <a:lnTo>
                  <a:pt x="339" y="286"/>
                </a:lnTo>
                <a:lnTo>
                  <a:pt x="331" y="287"/>
                </a:lnTo>
                <a:lnTo>
                  <a:pt x="325" y="289"/>
                </a:lnTo>
                <a:lnTo>
                  <a:pt x="318" y="292"/>
                </a:lnTo>
                <a:lnTo>
                  <a:pt x="311" y="294"/>
                </a:lnTo>
                <a:lnTo>
                  <a:pt x="304" y="299"/>
                </a:lnTo>
                <a:lnTo>
                  <a:pt x="299" y="303"/>
                </a:lnTo>
                <a:lnTo>
                  <a:pt x="294" y="308"/>
                </a:lnTo>
                <a:lnTo>
                  <a:pt x="288" y="313"/>
                </a:lnTo>
                <a:lnTo>
                  <a:pt x="284" y="319"/>
                </a:lnTo>
                <a:lnTo>
                  <a:pt x="281" y="325"/>
                </a:lnTo>
                <a:lnTo>
                  <a:pt x="277" y="332"/>
                </a:lnTo>
                <a:lnTo>
                  <a:pt x="275" y="338"/>
                </a:lnTo>
                <a:lnTo>
                  <a:pt x="273" y="346"/>
                </a:lnTo>
                <a:lnTo>
                  <a:pt x="271" y="353"/>
                </a:lnTo>
                <a:lnTo>
                  <a:pt x="271" y="361"/>
                </a:lnTo>
                <a:lnTo>
                  <a:pt x="273" y="372"/>
                </a:lnTo>
                <a:lnTo>
                  <a:pt x="275" y="383"/>
                </a:lnTo>
                <a:lnTo>
                  <a:pt x="278" y="393"/>
                </a:lnTo>
                <a:lnTo>
                  <a:pt x="284" y="403"/>
                </a:lnTo>
                <a:lnTo>
                  <a:pt x="134" y="553"/>
                </a:lnTo>
                <a:lnTo>
                  <a:pt x="124" y="547"/>
                </a:lnTo>
                <a:lnTo>
                  <a:pt x="113" y="545"/>
                </a:lnTo>
                <a:lnTo>
                  <a:pt x="102" y="543"/>
                </a:lnTo>
                <a:lnTo>
                  <a:pt x="91" y="542"/>
                </a:lnTo>
                <a:lnTo>
                  <a:pt x="82" y="542"/>
                </a:lnTo>
                <a:lnTo>
                  <a:pt x="73" y="544"/>
                </a:lnTo>
                <a:lnTo>
                  <a:pt x="64" y="546"/>
                </a:lnTo>
                <a:lnTo>
                  <a:pt x="56" y="548"/>
                </a:lnTo>
                <a:lnTo>
                  <a:pt x="48" y="553"/>
                </a:lnTo>
                <a:lnTo>
                  <a:pt x="40" y="557"/>
                </a:lnTo>
                <a:lnTo>
                  <a:pt x="33" y="562"/>
                </a:lnTo>
                <a:lnTo>
                  <a:pt x="26" y="568"/>
                </a:lnTo>
                <a:lnTo>
                  <a:pt x="21" y="574"/>
                </a:lnTo>
                <a:lnTo>
                  <a:pt x="16" y="581"/>
                </a:lnTo>
                <a:lnTo>
                  <a:pt x="12" y="589"/>
                </a:lnTo>
                <a:lnTo>
                  <a:pt x="7" y="597"/>
                </a:lnTo>
                <a:lnTo>
                  <a:pt x="5" y="605"/>
                </a:lnTo>
                <a:lnTo>
                  <a:pt x="3" y="614"/>
                </a:lnTo>
                <a:lnTo>
                  <a:pt x="0" y="623"/>
                </a:lnTo>
                <a:lnTo>
                  <a:pt x="0" y="632"/>
                </a:lnTo>
                <a:lnTo>
                  <a:pt x="0" y="641"/>
                </a:lnTo>
                <a:lnTo>
                  <a:pt x="3" y="650"/>
                </a:lnTo>
                <a:lnTo>
                  <a:pt x="5" y="659"/>
                </a:lnTo>
                <a:lnTo>
                  <a:pt x="7" y="667"/>
                </a:lnTo>
                <a:lnTo>
                  <a:pt x="12" y="675"/>
                </a:lnTo>
                <a:lnTo>
                  <a:pt x="16" y="683"/>
                </a:lnTo>
                <a:lnTo>
                  <a:pt x="21" y="690"/>
                </a:lnTo>
                <a:lnTo>
                  <a:pt x="26" y="696"/>
                </a:lnTo>
                <a:lnTo>
                  <a:pt x="33" y="702"/>
                </a:lnTo>
                <a:lnTo>
                  <a:pt x="40" y="706"/>
                </a:lnTo>
                <a:lnTo>
                  <a:pt x="48" y="711"/>
                </a:lnTo>
                <a:lnTo>
                  <a:pt x="56" y="716"/>
                </a:lnTo>
                <a:lnTo>
                  <a:pt x="64" y="718"/>
                </a:lnTo>
                <a:lnTo>
                  <a:pt x="73" y="720"/>
                </a:lnTo>
                <a:lnTo>
                  <a:pt x="82" y="722"/>
                </a:lnTo>
                <a:lnTo>
                  <a:pt x="91" y="722"/>
                </a:lnTo>
                <a:lnTo>
                  <a:pt x="100" y="722"/>
                </a:lnTo>
                <a:lnTo>
                  <a:pt x="109" y="720"/>
                </a:lnTo>
                <a:lnTo>
                  <a:pt x="118" y="718"/>
                </a:lnTo>
                <a:lnTo>
                  <a:pt x="126" y="716"/>
                </a:lnTo>
                <a:lnTo>
                  <a:pt x="134" y="711"/>
                </a:lnTo>
                <a:lnTo>
                  <a:pt x="142" y="706"/>
                </a:lnTo>
                <a:lnTo>
                  <a:pt x="148" y="702"/>
                </a:lnTo>
                <a:lnTo>
                  <a:pt x="155" y="696"/>
                </a:lnTo>
                <a:lnTo>
                  <a:pt x="161" y="690"/>
                </a:lnTo>
                <a:lnTo>
                  <a:pt x="165" y="683"/>
                </a:lnTo>
                <a:lnTo>
                  <a:pt x="170" y="675"/>
                </a:lnTo>
                <a:lnTo>
                  <a:pt x="174" y="667"/>
                </a:lnTo>
                <a:lnTo>
                  <a:pt x="177" y="659"/>
                </a:lnTo>
                <a:lnTo>
                  <a:pt x="179" y="650"/>
                </a:lnTo>
                <a:lnTo>
                  <a:pt x="181" y="641"/>
                </a:lnTo>
                <a:lnTo>
                  <a:pt x="181" y="632"/>
                </a:lnTo>
                <a:lnTo>
                  <a:pt x="181" y="623"/>
                </a:lnTo>
                <a:lnTo>
                  <a:pt x="180" y="615"/>
                </a:lnTo>
                <a:lnTo>
                  <a:pt x="178" y="607"/>
                </a:lnTo>
                <a:lnTo>
                  <a:pt x="174" y="599"/>
                </a:lnTo>
                <a:lnTo>
                  <a:pt x="171" y="591"/>
                </a:lnTo>
                <a:lnTo>
                  <a:pt x="168" y="585"/>
                </a:lnTo>
                <a:lnTo>
                  <a:pt x="163" y="578"/>
                </a:lnTo>
                <a:lnTo>
                  <a:pt x="157" y="571"/>
                </a:lnTo>
                <a:lnTo>
                  <a:pt x="305" y="424"/>
                </a:lnTo>
                <a:lnTo>
                  <a:pt x="316" y="430"/>
                </a:lnTo>
                <a:lnTo>
                  <a:pt x="328" y="433"/>
                </a:lnTo>
                <a:lnTo>
                  <a:pt x="314" y="457"/>
                </a:lnTo>
                <a:lnTo>
                  <a:pt x="303" y="483"/>
                </a:lnTo>
                <a:lnTo>
                  <a:pt x="294" y="510"/>
                </a:lnTo>
                <a:lnTo>
                  <a:pt x="286" y="538"/>
                </a:lnTo>
                <a:lnTo>
                  <a:pt x="279" y="568"/>
                </a:lnTo>
                <a:lnTo>
                  <a:pt x="275" y="598"/>
                </a:lnTo>
                <a:lnTo>
                  <a:pt x="273" y="630"/>
                </a:lnTo>
                <a:lnTo>
                  <a:pt x="271" y="662"/>
                </a:lnTo>
                <a:lnTo>
                  <a:pt x="271" y="753"/>
                </a:lnTo>
                <a:lnTo>
                  <a:pt x="226" y="753"/>
                </a:lnTo>
                <a:lnTo>
                  <a:pt x="223" y="753"/>
                </a:lnTo>
                <a:lnTo>
                  <a:pt x="221" y="754"/>
                </a:lnTo>
                <a:lnTo>
                  <a:pt x="218" y="755"/>
                </a:lnTo>
                <a:lnTo>
                  <a:pt x="216" y="757"/>
                </a:lnTo>
                <a:lnTo>
                  <a:pt x="214" y="760"/>
                </a:lnTo>
                <a:lnTo>
                  <a:pt x="213" y="762"/>
                </a:lnTo>
                <a:lnTo>
                  <a:pt x="212" y="764"/>
                </a:lnTo>
                <a:lnTo>
                  <a:pt x="212" y="767"/>
                </a:lnTo>
                <a:lnTo>
                  <a:pt x="212" y="888"/>
                </a:lnTo>
                <a:lnTo>
                  <a:pt x="212" y="891"/>
                </a:lnTo>
                <a:lnTo>
                  <a:pt x="213" y="894"/>
                </a:lnTo>
                <a:lnTo>
                  <a:pt x="214" y="896"/>
                </a:lnTo>
                <a:lnTo>
                  <a:pt x="216" y="898"/>
                </a:lnTo>
                <a:lnTo>
                  <a:pt x="218" y="901"/>
                </a:lnTo>
                <a:lnTo>
                  <a:pt x="221" y="902"/>
                </a:lnTo>
                <a:lnTo>
                  <a:pt x="223" y="903"/>
                </a:lnTo>
                <a:lnTo>
                  <a:pt x="226" y="903"/>
                </a:lnTo>
                <a:lnTo>
                  <a:pt x="347" y="903"/>
                </a:lnTo>
                <a:lnTo>
                  <a:pt x="349" y="903"/>
                </a:lnTo>
                <a:lnTo>
                  <a:pt x="353" y="902"/>
                </a:lnTo>
                <a:lnTo>
                  <a:pt x="355" y="901"/>
                </a:lnTo>
                <a:lnTo>
                  <a:pt x="357" y="898"/>
                </a:lnTo>
                <a:lnTo>
                  <a:pt x="360" y="896"/>
                </a:lnTo>
                <a:lnTo>
                  <a:pt x="361" y="894"/>
                </a:lnTo>
                <a:lnTo>
                  <a:pt x="362" y="891"/>
                </a:lnTo>
                <a:lnTo>
                  <a:pt x="362" y="888"/>
                </a:lnTo>
                <a:lnTo>
                  <a:pt x="362" y="767"/>
                </a:lnTo>
                <a:lnTo>
                  <a:pt x="362" y="764"/>
                </a:lnTo>
                <a:lnTo>
                  <a:pt x="361" y="762"/>
                </a:lnTo>
                <a:lnTo>
                  <a:pt x="360" y="760"/>
                </a:lnTo>
                <a:lnTo>
                  <a:pt x="357" y="757"/>
                </a:lnTo>
                <a:lnTo>
                  <a:pt x="355" y="755"/>
                </a:lnTo>
                <a:lnTo>
                  <a:pt x="353" y="754"/>
                </a:lnTo>
                <a:lnTo>
                  <a:pt x="349" y="753"/>
                </a:lnTo>
                <a:lnTo>
                  <a:pt x="347" y="753"/>
                </a:lnTo>
                <a:lnTo>
                  <a:pt x="302" y="753"/>
                </a:lnTo>
                <a:lnTo>
                  <a:pt x="302" y="662"/>
                </a:lnTo>
                <a:lnTo>
                  <a:pt x="303" y="629"/>
                </a:lnTo>
                <a:lnTo>
                  <a:pt x="305" y="597"/>
                </a:lnTo>
                <a:lnTo>
                  <a:pt x="310" y="566"/>
                </a:lnTo>
                <a:lnTo>
                  <a:pt x="317" y="537"/>
                </a:lnTo>
                <a:lnTo>
                  <a:pt x="326" y="509"/>
                </a:lnTo>
                <a:lnTo>
                  <a:pt x="336" y="482"/>
                </a:lnTo>
                <a:lnTo>
                  <a:pt x="343" y="469"/>
                </a:lnTo>
                <a:lnTo>
                  <a:pt x="348" y="457"/>
                </a:lnTo>
                <a:lnTo>
                  <a:pt x="355" y="446"/>
                </a:lnTo>
                <a:lnTo>
                  <a:pt x="363" y="434"/>
                </a:lnTo>
                <a:lnTo>
                  <a:pt x="373" y="431"/>
                </a:lnTo>
                <a:lnTo>
                  <a:pt x="383" y="426"/>
                </a:lnTo>
                <a:lnTo>
                  <a:pt x="393" y="420"/>
                </a:lnTo>
                <a:lnTo>
                  <a:pt x="401" y="413"/>
                </a:lnTo>
                <a:lnTo>
                  <a:pt x="408" y="404"/>
                </a:lnTo>
                <a:lnTo>
                  <a:pt x="414" y="395"/>
                </a:lnTo>
                <a:lnTo>
                  <a:pt x="418" y="383"/>
                </a:lnTo>
                <a:lnTo>
                  <a:pt x="421" y="372"/>
                </a:lnTo>
                <a:lnTo>
                  <a:pt x="433" y="364"/>
                </a:lnTo>
                <a:lnTo>
                  <a:pt x="445" y="356"/>
                </a:lnTo>
                <a:lnTo>
                  <a:pt x="458" y="348"/>
                </a:lnTo>
                <a:lnTo>
                  <a:pt x="471" y="342"/>
                </a:lnTo>
                <a:lnTo>
                  <a:pt x="485" y="335"/>
                </a:lnTo>
                <a:lnTo>
                  <a:pt x="498" y="329"/>
                </a:lnTo>
                <a:lnTo>
                  <a:pt x="513" y="324"/>
                </a:lnTo>
                <a:lnTo>
                  <a:pt x="529" y="319"/>
                </a:lnTo>
                <a:lnTo>
                  <a:pt x="544" y="315"/>
                </a:lnTo>
                <a:lnTo>
                  <a:pt x="559" y="311"/>
                </a:lnTo>
                <a:lnTo>
                  <a:pt x="576" y="308"/>
                </a:lnTo>
                <a:lnTo>
                  <a:pt x="593" y="306"/>
                </a:lnTo>
                <a:lnTo>
                  <a:pt x="610" y="303"/>
                </a:lnTo>
                <a:lnTo>
                  <a:pt x="627" y="302"/>
                </a:lnTo>
                <a:lnTo>
                  <a:pt x="645" y="301"/>
                </a:lnTo>
                <a:lnTo>
                  <a:pt x="663" y="301"/>
                </a:lnTo>
                <a:lnTo>
                  <a:pt x="754" y="301"/>
                </a:lnTo>
                <a:lnTo>
                  <a:pt x="754" y="346"/>
                </a:lnTo>
                <a:lnTo>
                  <a:pt x="754" y="348"/>
                </a:lnTo>
                <a:lnTo>
                  <a:pt x="755" y="352"/>
                </a:lnTo>
                <a:lnTo>
                  <a:pt x="756" y="354"/>
                </a:lnTo>
                <a:lnTo>
                  <a:pt x="758" y="356"/>
                </a:lnTo>
                <a:lnTo>
                  <a:pt x="761" y="359"/>
                </a:lnTo>
                <a:lnTo>
                  <a:pt x="763" y="360"/>
                </a:lnTo>
                <a:lnTo>
                  <a:pt x="765" y="361"/>
                </a:lnTo>
                <a:lnTo>
                  <a:pt x="768" y="361"/>
                </a:lnTo>
                <a:lnTo>
                  <a:pt x="889" y="361"/>
                </a:lnTo>
                <a:lnTo>
                  <a:pt x="892" y="361"/>
                </a:lnTo>
                <a:lnTo>
                  <a:pt x="895" y="360"/>
                </a:lnTo>
                <a:lnTo>
                  <a:pt x="897" y="359"/>
                </a:lnTo>
                <a:lnTo>
                  <a:pt x="899" y="356"/>
                </a:lnTo>
                <a:lnTo>
                  <a:pt x="902" y="354"/>
                </a:lnTo>
                <a:lnTo>
                  <a:pt x="903" y="352"/>
                </a:lnTo>
                <a:lnTo>
                  <a:pt x="904" y="348"/>
                </a:lnTo>
                <a:lnTo>
                  <a:pt x="904" y="346"/>
                </a:lnTo>
                <a:lnTo>
                  <a:pt x="904" y="225"/>
                </a:lnTo>
                <a:lnTo>
                  <a:pt x="904" y="222"/>
                </a:lnTo>
                <a:lnTo>
                  <a:pt x="903" y="220"/>
                </a:lnTo>
                <a:lnTo>
                  <a:pt x="902" y="217"/>
                </a:lnTo>
                <a:lnTo>
                  <a:pt x="899" y="215"/>
                </a:lnTo>
                <a:lnTo>
                  <a:pt x="897" y="213"/>
                </a:lnTo>
                <a:lnTo>
                  <a:pt x="895" y="212"/>
                </a:lnTo>
                <a:lnTo>
                  <a:pt x="892" y="211"/>
                </a:lnTo>
                <a:lnTo>
                  <a:pt x="889" y="21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grpSp>
        <p:nvGrpSpPr>
          <p:cNvPr id="36" name="Group 35" descr="Icon of human being and gear. ">
            <a:extLst>
              <a:ext uri="{FF2B5EF4-FFF2-40B4-BE49-F238E27FC236}">
                <a16:creationId xmlns:a16="http://schemas.microsoft.com/office/drawing/2014/main" xmlns="" id="{ECC5F635-1712-4572-A9EC-F94E2199DDBD}"/>
              </a:ext>
            </a:extLst>
          </p:cNvPr>
          <p:cNvGrpSpPr/>
          <p:nvPr/>
        </p:nvGrpSpPr>
        <p:grpSpPr>
          <a:xfrm>
            <a:off x="7133464" y="5355478"/>
            <a:ext cx="338073" cy="339996"/>
            <a:chOff x="6450013" y="5349875"/>
            <a:chExt cx="279399" cy="280988"/>
          </a:xfrm>
          <a:solidFill>
            <a:schemeClr val="bg1"/>
          </a:solidFill>
        </p:grpSpPr>
        <p:sp>
          <p:nvSpPr>
            <p:cNvPr id="37" name="Freeform 3673">
              <a:extLst>
                <a:ext uri="{FF2B5EF4-FFF2-40B4-BE49-F238E27FC236}">
                  <a16:creationId xmlns:a16="http://schemas.microsoft.com/office/drawing/2014/main" xmlns="" id="{D1391604-D4EC-48A8-AE57-EDF194392FB1}"/>
                </a:ext>
              </a:extLst>
            </p:cNvPr>
            <p:cNvSpPr>
              <a:spLocks/>
            </p:cNvSpPr>
            <p:nvPr/>
          </p:nvSpPr>
          <p:spPr bwMode="auto">
            <a:xfrm>
              <a:off x="6450013" y="5349875"/>
              <a:ext cx="182562" cy="238125"/>
            </a:xfrm>
            <a:custGeom>
              <a:avLst/>
              <a:gdLst>
                <a:gd name="T0" fmla="*/ 379 w 459"/>
                <a:gd name="T1" fmla="*/ 550 h 602"/>
                <a:gd name="T2" fmla="*/ 380 w 459"/>
                <a:gd name="T3" fmla="*/ 519 h 602"/>
                <a:gd name="T4" fmla="*/ 345 w 459"/>
                <a:gd name="T5" fmla="*/ 495 h 602"/>
                <a:gd name="T6" fmla="*/ 397 w 459"/>
                <a:gd name="T7" fmla="*/ 400 h 602"/>
                <a:gd name="T8" fmla="*/ 408 w 459"/>
                <a:gd name="T9" fmla="*/ 395 h 602"/>
                <a:gd name="T10" fmla="*/ 450 w 459"/>
                <a:gd name="T11" fmla="*/ 406 h 602"/>
                <a:gd name="T12" fmla="*/ 412 w 459"/>
                <a:gd name="T13" fmla="*/ 384 h 602"/>
                <a:gd name="T14" fmla="*/ 376 w 459"/>
                <a:gd name="T15" fmla="*/ 370 h 602"/>
                <a:gd name="T16" fmla="*/ 361 w 459"/>
                <a:gd name="T17" fmla="*/ 307 h 602"/>
                <a:gd name="T18" fmla="*/ 379 w 459"/>
                <a:gd name="T19" fmla="*/ 288 h 602"/>
                <a:gd name="T20" fmla="*/ 397 w 459"/>
                <a:gd name="T21" fmla="*/ 252 h 602"/>
                <a:gd name="T22" fmla="*/ 406 w 459"/>
                <a:gd name="T23" fmla="*/ 214 h 602"/>
                <a:gd name="T24" fmla="*/ 415 w 459"/>
                <a:gd name="T25" fmla="*/ 202 h 602"/>
                <a:gd name="T26" fmla="*/ 420 w 459"/>
                <a:gd name="T27" fmla="*/ 183 h 602"/>
                <a:gd name="T28" fmla="*/ 416 w 459"/>
                <a:gd name="T29" fmla="*/ 152 h 602"/>
                <a:gd name="T30" fmla="*/ 412 w 459"/>
                <a:gd name="T31" fmla="*/ 121 h 602"/>
                <a:gd name="T32" fmla="*/ 420 w 459"/>
                <a:gd name="T33" fmla="*/ 78 h 602"/>
                <a:gd name="T34" fmla="*/ 415 w 459"/>
                <a:gd name="T35" fmla="*/ 45 h 602"/>
                <a:gd name="T36" fmla="*/ 403 w 459"/>
                <a:gd name="T37" fmla="*/ 27 h 602"/>
                <a:gd name="T38" fmla="*/ 382 w 459"/>
                <a:gd name="T39" fmla="*/ 15 h 602"/>
                <a:gd name="T40" fmla="*/ 341 w 459"/>
                <a:gd name="T41" fmla="*/ 3 h 602"/>
                <a:gd name="T42" fmla="*/ 291 w 459"/>
                <a:gd name="T43" fmla="*/ 0 h 602"/>
                <a:gd name="T44" fmla="*/ 245 w 459"/>
                <a:gd name="T45" fmla="*/ 9 h 602"/>
                <a:gd name="T46" fmla="*/ 213 w 459"/>
                <a:gd name="T47" fmla="*/ 27 h 602"/>
                <a:gd name="T48" fmla="*/ 201 w 459"/>
                <a:gd name="T49" fmla="*/ 42 h 602"/>
                <a:gd name="T50" fmla="*/ 181 w 459"/>
                <a:gd name="T51" fmla="*/ 44 h 602"/>
                <a:gd name="T52" fmla="*/ 163 w 459"/>
                <a:gd name="T53" fmla="*/ 56 h 602"/>
                <a:gd name="T54" fmla="*/ 155 w 459"/>
                <a:gd name="T55" fmla="*/ 87 h 602"/>
                <a:gd name="T56" fmla="*/ 164 w 459"/>
                <a:gd name="T57" fmla="*/ 138 h 602"/>
                <a:gd name="T58" fmla="*/ 159 w 459"/>
                <a:gd name="T59" fmla="*/ 144 h 602"/>
                <a:gd name="T60" fmla="*/ 150 w 459"/>
                <a:gd name="T61" fmla="*/ 162 h 602"/>
                <a:gd name="T62" fmla="*/ 149 w 459"/>
                <a:gd name="T63" fmla="*/ 184 h 602"/>
                <a:gd name="T64" fmla="*/ 154 w 459"/>
                <a:gd name="T65" fmla="*/ 201 h 602"/>
                <a:gd name="T66" fmla="*/ 163 w 459"/>
                <a:gd name="T67" fmla="*/ 214 h 602"/>
                <a:gd name="T68" fmla="*/ 169 w 459"/>
                <a:gd name="T69" fmla="*/ 237 h 602"/>
                <a:gd name="T70" fmla="*/ 179 w 459"/>
                <a:gd name="T71" fmla="*/ 271 h 602"/>
                <a:gd name="T72" fmla="*/ 203 w 459"/>
                <a:gd name="T73" fmla="*/ 306 h 602"/>
                <a:gd name="T74" fmla="*/ 215 w 459"/>
                <a:gd name="T75" fmla="*/ 364 h 602"/>
                <a:gd name="T76" fmla="*/ 171 w 459"/>
                <a:gd name="T77" fmla="*/ 381 h 602"/>
                <a:gd name="T78" fmla="*/ 106 w 459"/>
                <a:gd name="T79" fmla="*/ 401 h 602"/>
                <a:gd name="T80" fmla="*/ 46 w 459"/>
                <a:gd name="T81" fmla="*/ 428 h 602"/>
                <a:gd name="T82" fmla="*/ 22 w 459"/>
                <a:gd name="T83" fmla="*/ 449 h 602"/>
                <a:gd name="T84" fmla="*/ 10 w 459"/>
                <a:gd name="T85" fmla="*/ 479 h 602"/>
                <a:gd name="T86" fmla="*/ 2 w 459"/>
                <a:gd name="T87" fmla="*/ 540 h 602"/>
                <a:gd name="T88" fmla="*/ 1 w 459"/>
                <a:gd name="T89" fmla="*/ 594 h 602"/>
                <a:gd name="T90" fmla="*/ 11 w 459"/>
                <a:gd name="T91" fmla="*/ 602 h 602"/>
                <a:gd name="T92" fmla="*/ 345 w 459"/>
                <a:gd name="T93" fmla="*/ 589 h 602"/>
                <a:gd name="T94" fmla="*/ 352 w 459"/>
                <a:gd name="T95" fmla="*/ 577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59" h="602">
                  <a:moveTo>
                    <a:pt x="352" y="577"/>
                  </a:moveTo>
                  <a:lnTo>
                    <a:pt x="380" y="560"/>
                  </a:lnTo>
                  <a:lnTo>
                    <a:pt x="379" y="550"/>
                  </a:lnTo>
                  <a:lnTo>
                    <a:pt x="379" y="540"/>
                  </a:lnTo>
                  <a:lnTo>
                    <a:pt x="379" y="530"/>
                  </a:lnTo>
                  <a:lnTo>
                    <a:pt x="380" y="519"/>
                  </a:lnTo>
                  <a:lnTo>
                    <a:pt x="352" y="503"/>
                  </a:lnTo>
                  <a:lnTo>
                    <a:pt x="348" y="499"/>
                  </a:lnTo>
                  <a:lnTo>
                    <a:pt x="345" y="495"/>
                  </a:lnTo>
                  <a:lnTo>
                    <a:pt x="345" y="490"/>
                  </a:lnTo>
                  <a:lnTo>
                    <a:pt x="346" y="486"/>
                  </a:lnTo>
                  <a:lnTo>
                    <a:pt x="397" y="400"/>
                  </a:lnTo>
                  <a:lnTo>
                    <a:pt x="399" y="397"/>
                  </a:lnTo>
                  <a:lnTo>
                    <a:pt x="403" y="395"/>
                  </a:lnTo>
                  <a:lnTo>
                    <a:pt x="408" y="395"/>
                  </a:lnTo>
                  <a:lnTo>
                    <a:pt x="413" y="396"/>
                  </a:lnTo>
                  <a:lnTo>
                    <a:pt x="441" y="413"/>
                  </a:lnTo>
                  <a:lnTo>
                    <a:pt x="450" y="406"/>
                  </a:lnTo>
                  <a:lnTo>
                    <a:pt x="459" y="401"/>
                  </a:lnTo>
                  <a:lnTo>
                    <a:pt x="424" y="388"/>
                  </a:lnTo>
                  <a:lnTo>
                    <a:pt x="412" y="384"/>
                  </a:lnTo>
                  <a:lnTo>
                    <a:pt x="400" y="379"/>
                  </a:lnTo>
                  <a:lnTo>
                    <a:pt x="389" y="375"/>
                  </a:lnTo>
                  <a:lnTo>
                    <a:pt x="376" y="370"/>
                  </a:lnTo>
                  <a:lnTo>
                    <a:pt x="368" y="368"/>
                  </a:lnTo>
                  <a:lnTo>
                    <a:pt x="361" y="364"/>
                  </a:lnTo>
                  <a:lnTo>
                    <a:pt x="361" y="307"/>
                  </a:lnTo>
                  <a:lnTo>
                    <a:pt x="366" y="302"/>
                  </a:lnTo>
                  <a:lnTo>
                    <a:pt x="372" y="297"/>
                  </a:lnTo>
                  <a:lnTo>
                    <a:pt x="379" y="288"/>
                  </a:lnTo>
                  <a:lnTo>
                    <a:pt x="385" y="279"/>
                  </a:lnTo>
                  <a:lnTo>
                    <a:pt x="391" y="266"/>
                  </a:lnTo>
                  <a:lnTo>
                    <a:pt x="397" y="252"/>
                  </a:lnTo>
                  <a:lnTo>
                    <a:pt x="400" y="235"/>
                  </a:lnTo>
                  <a:lnTo>
                    <a:pt x="402" y="216"/>
                  </a:lnTo>
                  <a:lnTo>
                    <a:pt x="406" y="214"/>
                  </a:lnTo>
                  <a:lnTo>
                    <a:pt x="409" y="211"/>
                  </a:lnTo>
                  <a:lnTo>
                    <a:pt x="412" y="207"/>
                  </a:lnTo>
                  <a:lnTo>
                    <a:pt x="415" y="202"/>
                  </a:lnTo>
                  <a:lnTo>
                    <a:pt x="417" y="197"/>
                  </a:lnTo>
                  <a:lnTo>
                    <a:pt x="418" y="191"/>
                  </a:lnTo>
                  <a:lnTo>
                    <a:pt x="420" y="183"/>
                  </a:lnTo>
                  <a:lnTo>
                    <a:pt x="420" y="175"/>
                  </a:lnTo>
                  <a:lnTo>
                    <a:pt x="420" y="164"/>
                  </a:lnTo>
                  <a:lnTo>
                    <a:pt x="416" y="152"/>
                  </a:lnTo>
                  <a:lnTo>
                    <a:pt x="412" y="144"/>
                  </a:lnTo>
                  <a:lnTo>
                    <a:pt x="406" y="137"/>
                  </a:lnTo>
                  <a:lnTo>
                    <a:pt x="412" y="121"/>
                  </a:lnTo>
                  <a:lnTo>
                    <a:pt x="417" y="101"/>
                  </a:lnTo>
                  <a:lnTo>
                    <a:pt x="420" y="89"/>
                  </a:lnTo>
                  <a:lnTo>
                    <a:pt x="420" y="78"/>
                  </a:lnTo>
                  <a:lnTo>
                    <a:pt x="420" y="65"/>
                  </a:lnTo>
                  <a:lnTo>
                    <a:pt x="417" y="53"/>
                  </a:lnTo>
                  <a:lnTo>
                    <a:pt x="415" y="45"/>
                  </a:lnTo>
                  <a:lnTo>
                    <a:pt x="412" y="39"/>
                  </a:lnTo>
                  <a:lnTo>
                    <a:pt x="407" y="34"/>
                  </a:lnTo>
                  <a:lnTo>
                    <a:pt x="403" y="27"/>
                  </a:lnTo>
                  <a:lnTo>
                    <a:pt x="397" y="24"/>
                  </a:lnTo>
                  <a:lnTo>
                    <a:pt x="390" y="18"/>
                  </a:lnTo>
                  <a:lnTo>
                    <a:pt x="382" y="15"/>
                  </a:lnTo>
                  <a:lnTo>
                    <a:pt x="376" y="12"/>
                  </a:lnTo>
                  <a:lnTo>
                    <a:pt x="359" y="7"/>
                  </a:lnTo>
                  <a:lnTo>
                    <a:pt x="341" y="3"/>
                  </a:lnTo>
                  <a:lnTo>
                    <a:pt x="325" y="0"/>
                  </a:lnTo>
                  <a:lnTo>
                    <a:pt x="307" y="0"/>
                  </a:lnTo>
                  <a:lnTo>
                    <a:pt x="291" y="0"/>
                  </a:lnTo>
                  <a:lnTo>
                    <a:pt x="276" y="2"/>
                  </a:lnTo>
                  <a:lnTo>
                    <a:pt x="260" y="6"/>
                  </a:lnTo>
                  <a:lnTo>
                    <a:pt x="245" y="9"/>
                  </a:lnTo>
                  <a:lnTo>
                    <a:pt x="231" y="16"/>
                  </a:lnTo>
                  <a:lnTo>
                    <a:pt x="218" y="22"/>
                  </a:lnTo>
                  <a:lnTo>
                    <a:pt x="213" y="27"/>
                  </a:lnTo>
                  <a:lnTo>
                    <a:pt x="209" y="31"/>
                  </a:lnTo>
                  <a:lnTo>
                    <a:pt x="204" y="36"/>
                  </a:lnTo>
                  <a:lnTo>
                    <a:pt x="201" y="42"/>
                  </a:lnTo>
                  <a:lnTo>
                    <a:pt x="194" y="42"/>
                  </a:lnTo>
                  <a:lnTo>
                    <a:pt x="187" y="43"/>
                  </a:lnTo>
                  <a:lnTo>
                    <a:pt x="181" y="44"/>
                  </a:lnTo>
                  <a:lnTo>
                    <a:pt x="176" y="45"/>
                  </a:lnTo>
                  <a:lnTo>
                    <a:pt x="168" y="51"/>
                  </a:lnTo>
                  <a:lnTo>
                    <a:pt x="163" y="56"/>
                  </a:lnTo>
                  <a:lnTo>
                    <a:pt x="158" y="65"/>
                  </a:lnTo>
                  <a:lnTo>
                    <a:pt x="155" y="75"/>
                  </a:lnTo>
                  <a:lnTo>
                    <a:pt x="155" y="87"/>
                  </a:lnTo>
                  <a:lnTo>
                    <a:pt x="155" y="98"/>
                  </a:lnTo>
                  <a:lnTo>
                    <a:pt x="159" y="120"/>
                  </a:lnTo>
                  <a:lnTo>
                    <a:pt x="164" y="138"/>
                  </a:lnTo>
                  <a:lnTo>
                    <a:pt x="164" y="139"/>
                  </a:lnTo>
                  <a:lnTo>
                    <a:pt x="164" y="139"/>
                  </a:lnTo>
                  <a:lnTo>
                    <a:pt x="159" y="144"/>
                  </a:lnTo>
                  <a:lnTo>
                    <a:pt x="154" y="151"/>
                  </a:lnTo>
                  <a:lnTo>
                    <a:pt x="151" y="156"/>
                  </a:lnTo>
                  <a:lnTo>
                    <a:pt x="150" y="162"/>
                  </a:lnTo>
                  <a:lnTo>
                    <a:pt x="149" y="170"/>
                  </a:lnTo>
                  <a:lnTo>
                    <a:pt x="149" y="176"/>
                  </a:lnTo>
                  <a:lnTo>
                    <a:pt x="149" y="184"/>
                  </a:lnTo>
                  <a:lnTo>
                    <a:pt x="150" y="191"/>
                  </a:lnTo>
                  <a:lnTo>
                    <a:pt x="151" y="196"/>
                  </a:lnTo>
                  <a:lnTo>
                    <a:pt x="154" y="201"/>
                  </a:lnTo>
                  <a:lnTo>
                    <a:pt x="156" y="206"/>
                  </a:lnTo>
                  <a:lnTo>
                    <a:pt x="159" y="210"/>
                  </a:lnTo>
                  <a:lnTo>
                    <a:pt x="163" y="214"/>
                  </a:lnTo>
                  <a:lnTo>
                    <a:pt x="167" y="216"/>
                  </a:lnTo>
                  <a:lnTo>
                    <a:pt x="168" y="227"/>
                  </a:lnTo>
                  <a:lnTo>
                    <a:pt x="169" y="237"/>
                  </a:lnTo>
                  <a:lnTo>
                    <a:pt x="172" y="246"/>
                  </a:lnTo>
                  <a:lnTo>
                    <a:pt x="174" y="255"/>
                  </a:lnTo>
                  <a:lnTo>
                    <a:pt x="179" y="271"/>
                  </a:lnTo>
                  <a:lnTo>
                    <a:pt x="187" y="286"/>
                  </a:lnTo>
                  <a:lnTo>
                    <a:pt x="195" y="297"/>
                  </a:lnTo>
                  <a:lnTo>
                    <a:pt x="203" y="306"/>
                  </a:lnTo>
                  <a:lnTo>
                    <a:pt x="210" y="314"/>
                  </a:lnTo>
                  <a:lnTo>
                    <a:pt x="215" y="319"/>
                  </a:lnTo>
                  <a:lnTo>
                    <a:pt x="215" y="364"/>
                  </a:lnTo>
                  <a:lnTo>
                    <a:pt x="201" y="369"/>
                  </a:lnTo>
                  <a:lnTo>
                    <a:pt x="186" y="375"/>
                  </a:lnTo>
                  <a:lnTo>
                    <a:pt x="171" y="381"/>
                  </a:lnTo>
                  <a:lnTo>
                    <a:pt x="155" y="384"/>
                  </a:lnTo>
                  <a:lnTo>
                    <a:pt x="129" y="393"/>
                  </a:lnTo>
                  <a:lnTo>
                    <a:pt x="106" y="401"/>
                  </a:lnTo>
                  <a:lnTo>
                    <a:pt x="83" y="410"/>
                  </a:lnTo>
                  <a:lnTo>
                    <a:pt x="64" y="419"/>
                  </a:lnTo>
                  <a:lnTo>
                    <a:pt x="46" y="428"/>
                  </a:lnTo>
                  <a:lnTo>
                    <a:pt x="32" y="438"/>
                  </a:lnTo>
                  <a:lnTo>
                    <a:pt x="27" y="444"/>
                  </a:lnTo>
                  <a:lnTo>
                    <a:pt x="22" y="449"/>
                  </a:lnTo>
                  <a:lnTo>
                    <a:pt x="18" y="455"/>
                  </a:lnTo>
                  <a:lnTo>
                    <a:pt x="15" y="460"/>
                  </a:lnTo>
                  <a:lnTo>
                    <a:pt x="10" y="479"/>
                  </a:lnTo>
                  <a:lnTo>
                    <a:pt x="6" y="499"/>
                  </a:lnTo>
                  <a:lnTo>
                    <a:pt x="4" y="521"/>
                  </a:lnTo>
                  <a:lnTo>
                    <a:pt x="2" y="540"/>
                  </a:lnTo>
                  <a:lnTo>
                    <a:pt x="0" y="573"/>
                  </a:lnTo>
                  <a:lnTo>
                    <a:pt x="0" y="589"/>
                  </a:lnTo>
                  <a:lnTo>
                    <a:pt x="1" y="594"/>
                  </a:lnTo>
                  <a:lnTo>
                    <a:pt x="4" y="598"/>
                  </a:lnTo>
                  <a:lnTo>
                    <a:pt x="7" y="600"/>
                  </a:lnTo>
                  <a:lnTo>
                    <a:pt x="11" y="602"/>
                  </a:lnTo>
                  <a:lnTo>
                    <a:pt x="350" y="602"/>
                  </a:lnTo>
                  <a:lnTo>
                    <a:pt x="346" y="594"/>
                  </a:lnTo>
                  <a:lnTo>
                    <a:pt x="345" y="589"/>
                  </a:lnTo>
                  <a:lnTo>
                    <a:pt x="345" y="585"/>
                  </a:lnTo>
                  <a:lnTo>
                    <a:pt x="348" y="581"/>
                  </a:lnTo>
                  <a:lnTo>
                    <a:pt x="352" y="5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3674">
              <a:extLst>
                <a:ext uri="{FF2B5EF4-FFF2-40B4-BE49-F238E27FC236}">
                  <a16:creationId xmlns:a16="http://schemas.microsoft.com/office/drawing/2014/main" xmlns="" id="{44A4D0F8-0767-41BC-BE62-0AED99EC8B25}"/>
                </a:ext>
              </a:extLst>
            </p:cNvPr>
            <p:cNvSpPr>
              <a:spLocks noEditPoints="1"/>
            </p:cNvSpPr>
            <p:nvPr/>
          </p:nvSpPr>
          <p:spPr bwMode="auto">
            <a:xfrm>
              <a:off x="6597650" y="5497513"/>
              <a:ext cx="131762" cy="133350"/>
            </a:xfrm>
            <a:custGeom>
              <a:avLst/>
              <a:gdLst>
                <a:gd name="T0" fmla="*/ 151 w 332"/>
                <a:gd name="T1" fmla="*/ 243 h 336"/>
                <a:gd name="T2" fmla="*/ 129 w 332"/>
                <a:gd name="T3" fmla="*/ 235 h 336"/>
                <a:gd name="T4" fmla="*/ 111 w 332"/>
                <a:gd name="T5" fmla="*/ 222 h 336"/>
                <a:gd name="T6" fmla="*/ 97 w 332"/>
                <a:gd name="T7" fmla="*/ 204 h 336"/>
                <a:gd name="T8" fmla="*/ 89 w 332"/>
                <a:gd name="T9" fmla="*/ 182 h 336"/>
                <a:gd name="T10" fmla="*/ 88 w 332"/>
                <a:gd name="T11" fmla="*/ 159 h 336"/>
                <a:gd name="T12" fmla="*/ 94 w 332"/>
                <a:gd name="T13" fmla="*/ 136 h 336"/>
                <a:gd name="T14" fmla="*/ 106 w 332"/>
                <a:gd name="T15" fmla="*/ 117 h 336"/>
                <a:gd name="T16" fmla="*/ 122 w 332"/>
                <a:gd name="T17" fmla="*/ 103 h 336"/>
                <a:gd name="T18" fmla="*/ 143 w 332"/>
                <a:gd name="T19" fmla="*/ 92 h 336"/>
                <a:gd name="T20" fmla="*/ 166 w 332"/>
                <a:gd name="T21" fmla="*/ 89 h 336"/>
                <a:gd name="T22" fmla="*/ 189 w 332"/>
                <a:gd name="T23" fmla="*/ 92 h 336"/>
                <a:gd name="T24" fmla="*/ 210 w 332"/>
                <a:gd name="T25" fmla="*/ 103 h 336"/>
                <a:gd name="T26" fmla="*/ 226 w 332"/>
                <a:gd name="T27" fmla="*/ 117 h 336"/>
                <a:gd name="T28" fmla="*/ 238 w 332"/>
                <a:gd name="T29" fmla="*/ 136 h 336"/>
                <a:gd name="T30" fmla="*/ 243 w 332"/>
                <a:gd name="T31" fmla="*/ 159 h 336"/>
                <a:gd name="T32" fmla="*/ 242 w 332"/>
                <a:gd name="T33" fmla="*/ 182 h 336"/>
                <a:gd name="T34" fmla="*/ 234 w 332"/>
                <a:gd name="T35" fmla="*/ 204 h 336"/>
                <a:gd name="T36" fmla="*/ 221 w 332"/>
                <a:gd name="T37" fmla="*/ 222 h 336"/>
                <a:gd name="T38" fmla="*/ 203 w 332"/>
                <a:gd name="T39" fmla="*/ 235 h 336"/>
                <a:gd name="T40" fmla="*/ 181 w 332"/>
                <a:gd name="T41" fmla="*/ 243 h 336"/>
                <a:gd name="T42" fmla="*/ 306 w 332"/>
                <a:gd name="T43" fmla="*/ 204 h 336"/>
                <a:gd name="T44" fmla="*/ 300 w 332"/>
                <a:gd name="T45" fmla="*/ 195 h 336"/>
                <a:gd name="T46" fmla="*/ 302 w 332"/>
                <a:gd name="T47" fmla="*/ 167 h 336"/>
                <a:gd name="T48" fmla="*/ 300 w 332"/>
                <a:gd name="T49" fmla="*/ 139 h 336"/>
                <a:gd name="T50" fmla="*/ 306 w 332"/>
                <a:gd name="T51" fmla="*/ 130 h 336"/>
                <a:gd name="T52" fmla="*/ 269 w 332"/>
                <a:gd name="T53" fmla="*/ 64 h 336"/>
                <a:gd name="T54" fmla="*/ 257 w 332"/>
                <a:gd name="T55" fmla="*/ 65 h 336"/>
                <a:gd name="T56" fmla="*/ 242 w 332"/>
                <a:gd name="T57" fmla="*/ 53 h 336"/>
                <a:gd name="T58" fmla="*/ 215 w 332"/>
                <a:gd name="T59" fmla="*/ 35 h 336"/>
                <a:gd name="T60" fmla="*/ 207 w 332"/>
                <a:gd name="T61" fmla="*/ 27 h 336"/>
                <a:gd name="T62" fmla="*/ 135 w 332"/>
                <a:gd name="T63" fmla="*/ 0 h 336"/>
                <a:gd name="T64" fmla="*/ 133 w 332"/>
                <a:gd name="T65" fmla="*/ 31 h 336"/>
                <a:gd name="T66" fmla="*/ 113 w 332"/>
                <a:gd name="T67" fmla="*/ 41 h 336"/>
                <a:gd name="T68" fmla="*/ 77 w 332"/>
                <a:gd name="T69" fmla="*/ 63 h 336"/>
                <a:gd name="T70" fmla="*/ 67 w 332"/>
                <a:gd name="T71" fmla="*/ 65 h 336"/>
                <a:gd name="T72" fmla="*/ 0 w 332"/>
                <a:gd name="T73" fmla="*/ 114 h 336"/>
                <a:gd name="T74" fmla="*/ 31 w 332"/>
                <a:gd name="T75" fmla="*/ 135 h 336"/>
                <a:gd name="T76" fmla="*/ 30 w 332"/>
                <a:gd name="T77" fmla="*/ 154 h 336"/>
                <a:gd name="T78" fmla="*/ 31 w 332"/>
                <a:gd name="T79" fmla="*/ 191 h 336"/>
                <a:gd name="T80" fmla="*/ 29 w 332"/>
                <a:gd name="T81" fmla="*/ 202 h 336"/>
                <a:gd name="T82" fmla="*/ 38 w 332"/>
                <a:gd name="T83" fmla="*/ 284 h 336"/>
                <a:gd name="T84" fmla="*/ 71 w 332"/>
                <a:gd name="T85" fmla="*/ 267 h 336"/>
                <a:gd name="T86" fmla="*/ 89 w 332"/>
                <a:gd name="T87" fmla="*/ 279 h 336"/>
                <a:gd name="T88" fmla="*/ 139 w 332"/>
                <a:gd name="T89" fmla="*/ 300 h 336"/>
                <a:gd name="T90" fmla="*/ 146 w 332"/>
                <a:gd name="T91" fmla="*/ 308 h 336"/>
                <a:gd name="T92" fmla="*/ 207 w 332"/>
                <a:gd name="T93" fmla="*/ 336 h 336"/>
                <a:gd name="T94" fmla="*/ 208 w 332"/>
                <a:gd name="T95" fmla="*/ 306 h 336"/>
                <a:gd name="T96" fmla="*/ 223 w 332"/>
                <a:gd name="T97" fmla="*/ 297 h 336"/>
                <a:gd name="T98" fmla="*/ 246 w 332"/>
                <a:gd name="T99" fmla="*/ 279 h 336"/>
                <a:gd name="T100" fmla="*/ 257 w 332"/>
                <a:gd name="T101" fmla="*/ 268 h 336"/>
                <a:gd name="T102" fmla="*/ 269 w 332"/>
                <a:gd name="T103" fmla="*/ 270 h 336"/>
                <a:gd name="T104" fmla="*/ 306 w 332"/>
                <a:gd name="T105" fmla="*/ 20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2" h="336">
                  <a:moveTo>
                    <a:pt x="166" y="245"/>
                  </a:moveTo>
                  <a:lnTo>
                    <a:pt x="158" y="244"/>
                  </a:lnTo>
                  <a:lnTo>
                    <a:pt x="151" y="243"/>
                  </a:lnTo>
                  <a:lnTo>
                    <a:pt x="143" y="241"/>
                  </a:lnTo>
                  <a:lnTo>
                    <a:pt x="135" y="239"/>
                  </a:lnTo>
                  <a:lnTo>
                    <a:pt x="129" y="235"/>
                  </a:lnTo>
                  <a:lnTo>
                    <a:pt x="122" y="231"/>
                  </a:lnTo>
                  <a:lnTo>
                    <a:pt x="116" y="227"/>
                  </a:lnTo>
                  <a:lnTo>
                    <a:pt x="111" y="222"/>
                  </a:lnTo>
                  <a:lnTo>
                    <a:pt x="106" y="217"/>
                  </a:lnTo>
                  <a:lnTo>
                    <a:pt x="101" y="211"/>
                  </a:lnTo>
                  <a:lnTo>
                    <a:pt x="97" y="204"/>
                  </a:lnTo>
                  <a:lnTo>
                    <a:pt x="94" y="198"/>
                  </a:lnTo>
                  <a:lnTo>
                    <a:pt x="92" y="190"/>
                  </a:lnTo>
                  <a:lnTo>
                    <a:pt x="89" y="182"/>
                  </a:lnTo>
                  <a:lnTo>
                    <a:pt x="88" y="175"/>
                  </a:lnTo>
                  <a:lnTo>
                    <a:pt x="88" y="167"/>
                  </a:lnTo>
                  <a:lnTo>
                    <a:pt x="88" y="159"/>
                  </a:lnTo>
                  <a:lnTo>
                    <a:pt x="89" y="151"/>
                  </a:lnTo>
                  <a:lnTo>
                    <a:pt x="92" y="144"/>
                  </a:lnTo>
                  <a:lnTo>
                    <a:pt x="94" y="136"/>
                  </a:lnTo>
                  <a:lnTo>
                    <a:pt x="97" y="130"/>
                  </a:lnTo>
                  <a:lnTo>
                    <a:pt x="101" y="123"/>
                  </a:lnTo>
                  <a:lnTo>
                    <a:pt x="106" y="117"/>
                  </a:lnTo>
                  <a:lnTo>
                    <a:pt x="111" y="112"/>
                  </a:lnTo>
                  <a:lnTo>
                    <a:pt x="116" y="106"/>
                  </a:lnTo>
                  <a:lnTo>
                    <a:pt x="122" y="103"/>
                  </a:lnTo>
                  <a:lnTo>
                    <a:pt x="129" y="99"/>
                  </a:lnTo>
                  <a:lnTo>
                    <a:pt x="135" y="95"/>
                  </a:lnTo>
                  <a:lnTo>
                    <a:pt x="143" y="92"/>
                  </a:lnTo>
                  <a:lnTo>
                    <a:pt x="151" y="90"/>
                  </a:lnTo>
                  <a:lnTo>
                    <a:pt x="158" y="90"/>
                  </a:lnTo>
                  <a:lnTo>
                    <a:pt x="166" y="89"/>
                  </a:lnTo>
                  <a:lnTo>
                    <a:pt x="174" y="90"/>
                  </a:lnTo>
                  <a:lnTo>
                    <a:pt x="181" y="90"/>
                  </a:lnTo>
                  <a:lnTo>
                    <a:pt x="189" y="92"/>
                  </a:lnTo>
                  <a:lnTo>
                    <a:pt x="196" y="95"/>
                  </a:lnTo>
                  <a:lnTo>
                    <a:pt x="203" y="99"/>
                  </a:lnTo>
                  <a:lnTo>
                    <a:pt x="210" y="103"/>
                  </a:lnTo>
                  <a:lnTo>
                    <a:pt x="215" y="106"/>
                  </a:lnTo>
                  <a:lnTo>
                    <a:pt x="221" y="112"/>
                  </a:lnTo>
                  <a:lnTo>
                    <a:pt x="226" y="117"/>
                  </a:lnTo>
                  <a:lnTo>
                    <a:pt x="230" y="123"/>
                  </a:lnTo>
                  <a:lnTo>
                    <a:pt x="234" y="130"/>
                  </a:lnTo>
                  <a:lnTo>
                    <a:pt x="238" y="136"/>
                  </a:lnTo>
                  <a:lnTo>
                    <a:pt x="241" y="144"/>
                  </a:lnTo>
                  <a:lnTo>
                    <a:pt x="242" y="151"/>
                  </a:lnTo>
                  <a:lnTo>
                    <a:pt x="243" y="159"/>
                  </a:lnTo>
                  <a:lnTo>
                    <a:pt x="244" y="167"/>
                  </a:lnTo>
                  <a:lnTo>
                    <a:pt x="243" y="175"/>
                  </a:lnTo>
                  <a:lnTo>
                    <a:pt x="242" y="182"/>
                  </a:lnTo>
                  <a:lnTo>
                    <a:pt x="241" y="190"/>
                  </a:lnTo>
                  <a:lnTo>
                    <a:pt x="238" y="198"/>
                  </a:lnTo>
                  <a:lnTo>
                    <a:pt x="234" y="204"/>
                  </a:lnTo>
                  <a:lnTo>
                    <a:pt x="230" y="211"/>
                  </a:lnTo>
                  <a:lnTo>
                    <a:pt x="226" y="217"/>
                  </a:lnTo>
                  <a:lnTo>
                    <a:pt x="221" y="222"/>
                  </a:lnTo>
                  <a:lnTo>
                    <a:pt x="215" y="227"/>
                  </a:lnTo>
                  <a:lnTo>
                    <a:pt x="210" y="231"/>
                  </a:lnTo>
                  <a:lnTo>
                    <a:pt x="203" y="235"/>
                  </a:lnTo>
                  <a:lnTo>
                    <a:pt x="196" y="239"/>
                  </a:lnTo>
                  <a:lnTo>
                    <a:pt x="189" y="241"/>
                  </a:lnTo>
                  <a:lnTo>
                    <a:pt x="181" y="243"/>
                  </a:lnTo>
                  <a:lnTo>
                    <a:pt x="174" y="244"/>
                  </a:lnTo>
                  <a:lnTo>
                    <a:pt x="166" y="245"/>
                  </a:lnTo>
                  <a:close/>
                  <a:moveTo>
                    <a:pt x="306" y="204"/>
                  </a:moveTo>
                  <a:lnTo>
                    <a:pt x="302" y="202"/>
                  </a:lnTo>
                  <a:lnTo>
                    <a:pt x="301" y="199"/>
                  </a:lnTo>
                  <a:lnTo>
                    <a:pt x="300" y="195"/>
                  </a:lnTo>
                  <a:lnTo>
                    <a:pt x="300" y="191"/>
                  </a:lnTo>
                  <a:lnTo>
                    <a:pt x="302" y="180"/>
                  </a:lnTo>
                  <a:lnTo>
                    <a:pt x="302" y="167"/>
                  </a:lnTo>
                  <a:lnTo>
                    <a:pt x="302" y="154"/>
                  </a:lnTo>
                  <a:lnTo>
                    <a:pt x="300" y="142"/>
                  </a:lnTo>
                  <a:lnTo>
                    <a:pt x="300" y="139"/>
                  </a:lnTo>
                  <a:lnTo>
                    <a:pt x="301" y="135"/>
                  </a:lnTo>
                  <a:lnTo>
                    <a:pt x="302" y="132"/>
                  </a:lnTo>
                  <a:lnTo>
                    <a:pt x="306" y="130"/>
                  </a:lnTo>
                  <a:lnTo>
                    <a:pt x="332" y="114"/>
                  </a:lnTo>
                  <a:lnTo>
                    <a:pt x="293" y="50"/>
                  </a:lnTo>
                  <a:lnTo>
                    <a:pt x="269" y="64"/>
                  </a:lnTo>
                  <a:lnTo>
                    <a:pt x="265" y="65"/>
                  </a:lnTo>
                  <a:lnTo>
                    <a:pt x="261" y="65"/>
                  </a:lnTo>
                  <a:lnTo>
                    <a:pt x="257" y="65"/>
                  </a:lnTo>
                  <a:lnTo>
                    <a:pt x="255" y="63"/>
                  </a:lnTo>
                  <a:lnTo>
                    <a:pt x="251" y="59"/>
                  </a:lnTo>
                  <a:lnTo>
                    <a:pt x="242" y="53"/>
                  </a:lnTo>
                  <a:lnTo>
                    <a:pt x="233" y="45"/>
                  </a:lnTo>
                  <a:lnTo>
                    <a:pt x="224" y="40"/>
                  </a:lnTo>
                  <a:lnTo>
                    <a:pt x="215" y="35"/>
                  </a:lnTo>
                  <a:lnTo>
                    <a:pt x="211" y="33"/>
                  </a:lnTo>
                  <a:lnTo>
                    <a:pt x="208" y="31"/>
                  </a:lnTo>
                  <a:lnTo>
                    <a:pt x="207" y="27"/>
                  </a:lnTo>
                  <a:lnTo>
                    <a:pt x="207" y="24"/>
                  </a:lnTo>
                  <a:lnTo>
                    <a:pt x="207" y="0"/>
                  </a:lnTo>
                  <a:lnTo>
                    <a:pt x="135" y="0"/>
                  </a:lnTo>
                  <a:lnTo>
                    <a:pt x="135" y="24"/>
                  </a:lnTo>
                  <a:lnTo>
                    <a:pt x="134" y="27"/>
                  </a:lnTo>
                  <a:lnTo>
                    <a:pt x="133" y="31"/>
                  </a:lnTo>
                  <a:lnTo>
                    <a:pt x="130" y="33"/>
                  </a:lnTo>
                  <a:lnTo>
                    <a:pt x="126" y="35"/>
                  </a:lnTo>
                  <a:lnTo>
                    <a:pt x="113" y="41"/>
                  </a:lnTo>
                  <a:lnTo>
                    <a:pt x="101" y="47"/>
                  </a:lnTo>
                  <a:lnTo>
                    <a:pt x="88" y="55"/>
                  </a:lnTo>
                  <a:lnTo>
                    <a:pt x="77" y="63"/>
                  </a:lnTo>
                  <a:lnTo>
                    <a:pt x="75" y="65"/>
                  </a:lnTo>
                  <a:lnTo>
                    <a:pt x="71" y="65"/>
                  </a:lnTo>
                  <a:lnTo>
                    <a:pt x="67" y="65"/>
                  </a:lnTo>
                  <a:lnTo>
                    <a:pt x="63" y="64"/>
                  </a:lnTo>
                  <a:lnTo>
                    <a:pt x="38" y="50"/>
                  </a:lnTo>
                  <a:lnTo>
                    <a:pt x="0" y="114"/>
                  </a:lnTo>
                  <a:lnTo>
                    <a:pt x="26" y="130"/>
                  </a:lnTo>
                  <a:lnTo>
                    <a:pt x="29" y="132"/>
                  </a:lnTo>
                  <a:lnTo>
                    <a:pt x="31" y="135"/>
                  </a:lnTo>
                  <a:lnTo>
                    <a:pt x="33" y="139"/>
                  </a:lnTo>
                  <a:lnTo>
                    <a:pt x="31" y="142"/>
                  </a:lnTo>
                  <a:lnTo>
                    <a:pt x="30" y="154"/>
                  </a:lnTo>
                  <a:lnTo>
                    <a:pt x="30" y="167"/>
                  </a:lnTo>
                  <a:lnTo>
                    <a:pt x="30" y="178"/>
                  </a:lnTo>
                  <a:lnTo>
                    <a:pt x="31" y="191"/>
                  </a:lnTo>
                  <a:lnTo>
                    <a:pt x="33" y="195"/>
                  </a:lnTo>
                  <a:lnTo>
                    <a:pt x="31" y="199"/>
                  </a:lnTo>
                  <a:lnTo>
                    <a:pt x="29" y="202"/>
                  </a:lnTo>
                  <a:lnTo>
                    <a:pt x="26" y="204"/>
                  </a:lnTo>
                  <a:lnTo>
                    <a:pt x="0" y="220"/>
                  </a:lnTo>
                  <a:lnTo>
                    <a:pt x="38" y="284"/>
                  </a:lnTo>
                  <a:lnTo>
                    <a:pt x="63" y="270"/>
                  </a:lnTo>
                  <a:lnTo>
                    <a:pt x="67" y="268"/>
                  </a:lnTo>
                  <a:lnTo>
                    <a:pt x="71" y="267"/>
                  </a:lnTo>
                  <a:lnTo>
                    <a:pt x="75" y="268"/>
                  </a:lnTo>
                  <a:lnTo>
                    <a:pt x="77" y="271"/>
                  </a:lnTo>
                  <a:lnTo>
                    <a:pt x="89" y="279"/>
                  </a:lnTo>
                  <a:lnTo>
                    <a:pt x="106" y="286"/>
                  </a:lnTo>
                  <a:lnTo>
                    <a:pt x="124" y="295"/>
                  </a:lnTo>
                  <a:lnTo>
                    <a:pt x="139" y="300"/>
                  </a:lnTo>
                  <a:lnTo>
                    <a:pt x="142" y="303"/>
                  </a:lnTo>
                  <a:lnTo>
                    <a:pt x="144" y="306"/>
                  </a:lnTo>
                  <a:lnTo>
                    <a:pt x="146" y="308"/>
                  </a:lnTo>
                  <a:lnTo>
                    <a:pt x="147" y="312"/>
                  </a:lnTo>
                  <a:lnTo>
                    <a:pt x="147" y="336"/>
                  </a:lnTo>
                  <a:lnTo>
                    <a:pt x="207" y="336"/>
                  </a:lnTo>
                  <a:lnTo>
                    <a:pt x="207" y="312"/>
                  </a:lnTo>
                  <a:lnTo>
                    <a:pt x="207" y="308"/>
                  </a:lnTo>
                  <a:lnTo>
                    <a:pt x="208" y="306"/>
                  </a:lnTo>
                  <a:lnTo>
                    <a:pt x="211" y="303"/>
                  </a:lnTo>
                  <a:lnTo>
                    <a:pt x="215" y="300"/>
                  </a:lnTo>
                  <a:lnTo>
                    <a:pt x="223" y="297"/>
                  </a:lnTo>
                  <a:lnTo>
                    <a:pt x="230" y="291"/>
                  </a:lnTo>
                  <a:lnTo>
                    <a:pt x="238" y="285"/>
                  </a:lnTo>
                  <a:lnTo>
                    <a:pt x="246" y="279"/>
                  </a:lnTo>
                  <a:lnTo>
                    <a:pt x="250" y="275"/>
                  </a:lnTo>
                  <a:lnTo>
                    <a:pt x="255" y="271"/>
                  </a:lnTo>
                  <a:lnTo>
                    <a:pt x="257" y="268"/>
                  </a:lnTo>
                  <a:lnTo>
                    <a:pt x="261" y="267"/>
                  </a:lnTo>
                  <a:lnTo>
                    <a:pt x="265" y="268"/>
                  </a:lnTo>
                  <a:lnTo>
                    <a:pt x="269" y="270"/>
                  </a:lnTo>
                  <a:lnTo>
                    <a:pt x="295" y="284"/>
                  </a:lnTo>
                  <a:lnTo>
                    <a:pt x="332" y="220"/>
                  </a:lnTo>
                  <a:lnTo>
                    <a:pt x="306" y="2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9" name="Group 38" descr="Icon of gears. ">
            <a:extLst>
              <a:ext uri="{FF2B5EF4-FFF2-40B4-BE49-F238E27FC236}">
                <a16:creationId xmlns:a16="http://schemas.microsoft.com/office/drawing/2014/main" xmlns="" id="{5BC0E3F0-447D-4721-AB1F-C8243BA36671}"/>
              </a:ext>
            </a:extLst>
          </p:cNvPr>
          <p:cNvGrpSpPr/>
          <p:nvPr/>
        </p:nvGrpSpPr>
        <p:grpSpPr>
          <a:xfrm>
            <a:off x="4717582" y="5353558"/>
            <a:ext cx="343837" cy="343837"/>
            <a:chOff x="7613650" y="1387475"/>
            <a:chExt cx="284163" cy="284163"/>
          </a:xfrm>
          <a:solidFill>
            <a:schemeClr val="bg1"/>
          </a:solidFill>
        </p:grpSpPr>
        <p:sp>
          <p:nvSpPr>
            <p:cNvPr id="40" name="Freeform 4359">
              <a:extLst>
                <a:ext uri="{FF2B5EF4-FFF2-40B4-BE49-F238E27FC236}">
                  <a16:creationId xmlns:a16="http://schemas.microsoft.com/office/drawing/2014/main" xmlns="" id="{351831F3-9830-4A23-8B34-11A3FCCA027E}"/>
                </a:ext>
              </a:extLst>
            </p:cNvPr>
            <p:cNvSpPr>
              <a:spLocks noEditPoints="1"/>
            </p:cNvSpPr>
            <p:nvPr/>
          </p:nvSpPr>
          <p:spPr bwMode="auto">
            <a:xfrm>
              <a:off x="7613650" y="1471613"/>
              <a:ext cx="200025" cy="200025"/>
            </a:xfrm>
            <a:custGeom>
              <a:avLst/>
              <a:gdLst>
                <a:gd name="T0" fmla="*/ 276 w 629"/>
                <a:gd name="T1" fmla="*/ 436 h 629"/>
                <a:gd name="T2" fmla="*/ 233 w 629"/>
                <a:gd name="T3" fmla="*/ 411 h 629"/>
                <a:gd name="T4" fmla="*/ 202 w 629"/>
                <a:gd name="T5" fmla="*/ 374 h 629"/>
                <a:gd name="T6" fmla="*/ 187 w 629"/>
                <a:gd name="T7" fmla="*/ 325 h 629"/>
                <a:gd name="T8" fmla="*/ 192 w 629"/>
                <a:gd name="T9" fmla="*/ 274 h 629"/>
                <a:gd name="T10" fmla="*/ 216 w 629"/>
                <a:gd name="T11" fmla="*/ 231 h 629"/>
                <a:gd name="T12" fmla="*/ 253 w 629"/>
                <a:gd name="T13" fmla="*/ 199 h 629"/>
                <a:gd name="T14" fmla="*/ 301 w 629"/>
                <a:gd name="T15" fmla="*/ 184 h 629"/>
                <a:gd name="T16" fmla="*/ 352 w 629"/>
                <a:gd name="T17" fmla="*/ 190 h 629"/>
                <a:gd name="T18" fmla="*/ 395 w 629"/>
                <a:gd name="T19" fmla="*/ 213 h 629"/>
                <a:gd name="T20" fmla="*/ 426 w 629"/>
                <a:gd name="T21" fmla="*/ 252 h 629"/>
                <a:gd name="T22" fmla="*/ 441 w 629"/>
                <a:gd name="T23" fmla="*/ 300 h 629"/>
                <a:gd name="T24" fmla="*/ 436 w 629"/>
                <a:gd name="T25" fmla="*/ 350 h 629"/>
                <a:gd name="T26" fmla="*/ 413 w 629"/>
                <a:gd name="T27" fmla="*/ 394 h 629"/>
                <a:gd name="T28" fmla="*/ 375 w 629"/>
                <a:gd name="T29" fmla="*/ 425 h 629"/>
                <a:gd name="T30" fmla="*/ 327 w 629"/>
                <a:gd name="T31" fmla="*/ 440 h 629"/>
                <a:gd name="T32" fmla="*/ 572 w 629"/>
                <a:gd name="T33" fmla="*/ 346 h 629"/>
                <a:gd name="T34" fmla="*/ 574 w 629"/>
                <a:gd name="T35" fmla="*/ 302 h 629"/>
                <a:gd name="T36" fmla="*/ 620 w 629"/>
                <a:gd name="T37" fmla="*/ 241 h 629"/>
                <a:gd name="T38" fmla="*/ 628 w 629"/>
                <a:gd name="T39" fmla="*/ 231 h 629"/>
                <a:gd name="T40" fmla="*/ 625 w 629"/>
                <a:gd name="T41" fmla="*/ 219 h 629"/>
                <a:gd name="T42" fmla="*/ 544 w 629"/>
                <a:gd name="T43" fmla="*/ 84 h 629"/>
                <a:gd name="T44" fmla="*/ 532 w 629"/>
                <a:gd name="T45" fmla="*/ 83 h 629"/>
                <a:gd name="T46" fmla="*/ 447 w 629"/>
                <a:gd name="T47" fmla="*/ 88 h 629"/>
                <a:gd name="T48" fmla="*/ 407 w 629"/>
                <a:gd name="T49" fmla="*/ 69 h 629"/>
                <a:gd name="T50" fmla="*/ 404 w 629"/>
                <a:gd name="T51" fmla="*/ 7 h 629"/>
                <a:gd name="T52" fmla="*/ 395 w 629"/>
                <a:gd name="T53" fmla="*/ 0 h 629"/>
                <a:gd name="T54" fmla="*/ 235 w 629"/>
                <a:gd name="T55" fmla="*/ 1 h 629"/>
                <a:gd name="T56" fmla="*/ 227 w 629"/>
                <a:gd name="T57" fmla="*/ 10 h 629"/>
                <a:gd name="T58" fmla="*/ 216 w 629"/>
                <a:gd name="T59" fmla="*/ 72 h 629"/>
                <a:gd name="T60" fmla="*/ 177 w 629"/>
                <a:gd name="T61" fmla="*/ 91 h 629"/>
                <a:gd name="T62" fmla="*/ 98 w 629"/>
                <a:gd name="T63" fmla="*/ 84 h 629"/>
                <a:gd name="T64" fmla="*/ 87 w 629"/>
                <a:gd name="T65" fmla="*/ 83 h 629"/>
                <a:gd name="T66" fmla="*/ 78 w 629"/>
                <a:gd name="T67" fmla="*/ 90 h 629"/>
                <a:gd name="T68" fmla="*/ 1 w 629"/>
                <a:gd name="T69" fmla="*/ 228 h 629"/>
                <a:gd name="T70" fmla="*/ 57 w 629"/>
                <a:gd name="T71" fmla="*/ 269 h 629"/>
                <a:gd name="T72" fmla="*/ 54 w 629"/>
                <a:gd name="T73" fmla="*/ 313 h 629"/>
                <a:gd name="T74" fmla="*/ 57 w 629"/>
                <a:gd name="T75" fmla="*/ 355 h 629"/>
                <a:gd name="T76" fmla="*/ 2 w 629"/>
                <a:gd name="T77" fmla="*/ 391 h 629"/>
                <a:gd name="T78" fmla="*/ 1 w 629"/>
                <a:gd name="T79" fmla="*/ 402 h 629"/>
                <a:gd name="T80" fmla="*/ 86 w 629"/>
                <a:gd name="T81" fmla="*/ 543 h 629"/>
                <a:gd name="T82" fmla="*/ 98 w 629"/>
                <a:gd name="T83" fmla="*/ 542 h 629"/>
                <a:gd name="T84" fmla="*/ 177 w 629"/>
                <a:gd name="T85" fmla="*/ 533 h 629"/>
                <a:gd name="T86" fmla="*/ 216 w 629"/>
                <a:gd name="T87" fmla="*/ 552 h 629"/>
                <a:gd name="T88" fmla="*/ 227 w 629"/>
                <a:gd name="T89" fmla="*/ 620 h 629"/>
                <a:gd name="T90" fmla="*/ 235 w 629"/>
                <a:gd name="T91" fmla="*/ 628 h 629"/>
                <a:gd name="T92" fmla="*/ 395 w 629"/>
                <a:gd name="T93" fmla="*/ 629 h 629"/>
                <a:gd name="T94" fmla="*/ 404 w 629"/>
                <a:gd name="T95" fmla="*/ 623 h 629"/>
                <a:gd name="T96" fmla="*/ 407 w 629"/>
                <a:gd name="T97" fmla="*/ 556 h 629"/>
                <a:gd name="T98" fmla="*/ 447 w 629"/>
                <a:gd name="T99" fmla="*/ 538 h 629"/>
                <a:gd name="T100" fmla="*/ 533 w 629"/>
                <a:gd name="T101" fmla="*/ 543 h 629"/>
                <a:gd name="T102" fmla="*/ 545 w 629"/>
                <a:gd name="T103" fmla="*/ 543 h 629"/>
                <a:gd name="T104" fmla="*/ 627 w 629"/>
                <a:gd name="T105" fmla="*/ 405 h 629"/>
                <a:gd name="T106" fmla="*/ 628 w 629"/>
                <a:gd name="T107" fmla="*/ 394 h 629"/>
                <a:gd name="T108" fmla="*/ 621 w 629"/>
                <a:gd name="T109" fmla="*/ 385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29" h="629">
                  <a:moveTo>
                    <a:pt x="314" y="441"/>
                  </a:moveTo>
                  <a:lnTo>
                    <a:pt x="301" y="440"/>
                  </a:lnTo>
                  <a:lnTo>
                    <a:pt x="288" y="439"/>
                  </a:lnTo>
                  <a:lnTo>
                    <a:pt x="276" y="436"/>
                  </a:lnTo>
                  <a:lnTo>
                    <a:pt x="264" y="430"/>
                  </a:lnTo>
                  <a:lnTo>
                    <a:pt x="253" y="425"/>
                  </a:lnTo>
                  <a:lnTo>
                    <a:pt x="242" y="418"/>
                  </a:lnTo>
                  <a:lnTo>
                    <a:pt x="233" y="411"/>
                  </a:lnTo>
                  <a:lnTo>
                    <a:pt x="223" y="404"/>
                  </a:lnTo>
                  <a:lnTo>
                    <a:pt x="216" y="394"/>
                  </a:lnTo>
                  <a:lnTo>
                    <a:pt x="208" y="384"/>
                  </a:lnTo>
                  <a:lnTo>
                    <a:pt x="202" y="374"/>
                  </a:lnTo>
                  <a:lnTo>
                    <a:pt x="196" y="362"/>
                  </a:lnTo>
                  <a:lnTo>
                    <a:pt x="192" y="350"/>
                  </a:lnTo>
                  <a:lnTo>
                    <a:pt x="189" y="338"/>
                  </a:lnTo>
                  <a:lnTo>
                    <a:pt x="187" y="325"/>
                  </a:lnTo>
                  <a:lnTo>
                    <a:pt x="186" y="313"/>
                  </a:lnTo>
                  <a:lnTo>
                    <a:pt x="187" y="300"/>
                  </a:lnTo>
                  <a:lnTo>
                    <a:pt x="189" y="287"/>
                  </a:lnTo>
                  <a:lnTo>
                    <a:pt x="192" y="274"/>
                  </a:lnTo>
                  <a:lnTo>
                    <a:pt x="196" y="262"/>
                  </a:lnTo>
                  <a:lnTo>
                    <a:pt x="202" y="252"/>
                  </a:lnTo>
                  <a:lnTo>
                    <a:pt x="208" y="241"/>
                  </a:lnTo>
                  <a:lnTo>
                    <a:pt x="216" y="231"/>
                  </a:lnTo>
                  <a:lnTo>
                    <a:pt x="223" y="222"/>
                  </a:lnTo>
                  <a:lnTo>
                    <a:pt x="233" y="213"/>
                  </a:lnTo>
                  <a:lnTo>
                    <a:pt x="242" y="206"/>
                  </a:lnTo>
                  <a:lnTo>
                    <a:pt x="253" y="199"/>
                  </a:lnTo>
                  <a:lnTo>
                    <a:pt x="264" y="194"/>
                  </a:lnTo>
                  <a:lnTo>
                    <a:pt x="276" y="190"/>
                  </a:lnTo>
                  <a:lnTo>
                    <a:pt x="288" y="186"/>
                  </a:lnTo>
                  <a:lnTo>
                    <a:pt x="301" y="184"/>
                  </a:lnTo>
                  <a:lnTo>
                    <a:pt x="314" y="184"/>
                  </a:lnTo>
                  <a:lnTo>
                    <a:pt x="327" y="184"/>
                  </a:lnTo>
                  <a:lnTo>
                    <a:pt x="340" y="186"/>
                  </a:lnTo>
                  <a:lnTo>
                    <a:pt x="352" y="190"/>
                  </a:lnTo>
                  <a:lnTo>
                    <a:pt x="363" y="194"/>
                  </a:lnTo>
                  <a:lnTo>
                    <a:pt x="375" y="199"/>
                  </a:lnTo>
                  <a:lnTo>
                    <a:pt x="386" y="206"/>
                  </a:lnTo>
                  <a:lnTo>
                    <a:pt x="395" y="213"/>
                  </a:lnTo>
                  <a:lnTo>
                    <a:pt x="404" y="222"/>
                  </a:lnTo>
                  <a:lnTo>
                    <a:pt x="413" y="231"/>
                  </a:lnTo>
                  <a:lnTo>
                    <a:pt x="420" y="241"/>
                  </a:lnTo>
                  <a:lnTo>
                    <a:pt x="426" y="252"/>
                  </a:lnTo>
                  <a:lnTo>
                    <a:pt x="432" y="262"/>
                  </a:lnTo>
                  <a:lnTo>
                    <a:pt x="436" y="274"/>
                  </a:lnTo>
                  <a:lnTo>
                    <a:pt x="439" y="287"/>
                  </a:lnTo>
                  <a:lnTo>
                    <a:pt x="441" y="300"/>
                  </a:lnTo>
                  <a:lnTo>
                    <a:pt x="443" y="313"/>
                  </a:lnTo>
                  <a:lnTo>
                    <a:pt x="441" y="325"/>
                  </a:lnTo>
                  <a:lnTo>
                    <a:pt x="439" y="338"/>
                  </a:lnTo>
                  <a:lnTo>
                    <a:pt x="436" y="350"/>
                  </a:lnTo>
                  <a:lnTo>
                    <a:pt x="432" y="362"/>
                  </a:lnTo>
                  <a:lnTo>
                    <a:pt x="426" y="374"/>
                  </a:lnTo>
                  <a:lnTo>
                    <a:pt x="420" y="384"/>
                  </a:lnTo>
                  <a:lnTo>
                    <a:pt x="413" y="394"/>
                  </a:lnTo>
                  <a:lnTo>
                    <a:pt x="404" y="404"/>
                  </a:lnTo>
                  <a:lnTo>
                    <a:pt x="395" y="411"/>
                  </a:lnTo>
                  <a:lnTo>
                    <a:pt x="386" y="418"/>
                  </a:lnTo>
                  <a:lnTo>
                    <a:pt x="375" y="425"/>
                  </a:lnTo>
                  <a:lnTo>
                    <a:pt x="363" y="430"/>
                  </a:lnTo>
                  <a:lnTo>
                    <a:pt x="352" y="436"/>
                  </a:lnTo>
                  <a:lnTo>
                    <a:pt x="340" y="439"/>
                  </a:lnTo>
                  <a:lnTo>
                    <a:pt x="327" y="440"/>
                  </a:lnTo>
                  <a:lnTo>
                    <a:pt x="314" y="441"/>
                  </a:lnTo>
                  <a:close/>
                  <a:moveTo>
                    <a:pt x="621" y="385"/>
                  </a:moveTo>
                  <a:lnTo>
                    <a:pt x="571" y="355"/>
                  </a:lnTo>
                  <a:lnTo>
                    <a:pt x="572" y="346"/>
                  </a:lnTo>
                  <a:lnTo>
                    <a:pt x="573" y="335"/>
                  </a:lnTo>
                  <a:lnTo>
                    <a:pt x="574" y="323"/>
                  </a:lnTo>
                  <a:lnTo>
                    <a:pt x="574" y="313"/>
                  </a:lnTo>
                  <a:lnTo>
                    <a:pt x="574" y="302"/>
                  </a:lnTo>
                  <a:lnTo>
                    <a:pt x="573" y="291"/>
                  </a:lnTo>
                  <a:lnTo>
                    <a:pt x="572" y="280"/>
                  </a:lnTo>
                  <a:lnTo>
                    <a:pt x="570" y="269"/>
                  </a:lnTo>
                  <a:lnTo>
                    <a:pt x="620" y="241"/>
                  </a:lnTo>
                  <a:lnTo>
                    <a:pt x="623" y="239"/>
                  </a:lnTo>
                  <a:lnTo>
                    <a:pt x="624" y="237"/>
                  </a:lnTo>
                  <a:lnTo>
                    <a:pt x="627" y="234"/>
                  </a:lnTo>
                  <a:lnTo>
                    <a:pt x="628" y="231"/>
                  </a:lnTo>
                  <a:lnTo>
                    <a:pt x="628" y="228"/>
                  </a:lnTo>
                  <a:lnTo>
                    <a:pt x="628" y="226"/>
                  </a:lnTo>
                  <a:lnTo>
                    <a:pt x="628" y="223"/>
                  </a:lnTo>
                  <a:lnTo>
                    <a:pt x="625" y="219"/>
                  </a:lnTo>
                  <a:lnTo>
                    <a:pt x="551" y="90"/>
                  </a:lnTo>
                  <a:lnTo>
                    <a:pt x="548" y="87"/>
                  </a:lnTo>
                  <a:lnTo>
                    <a:pt x="546" y="85"/>
                  </a:lnTo>
                  <a:lnTo>
                    <a:pt x="544" y="84"/>
                  </a:lnTo>
                  <a:lnTo>
                    <a:pt x="541" y="83"/>
                  </a:lnTo>
                  <a:lnTo>
                    <a:pt x="539" y="81"/>
                  </a:lnTo>
                  <a:lnTo>
                    <a:pt x="536" y="81"/>
                  </a:lnTo>
                  <a:lnTo>
                    <a:pt x="532" y="83"/>
                  </a:lnTo>
                  <a:lnTo>
                    <a:pt x="530" y="84"/>
                  </a:lnTo>
                  <a:lnTo>
                    <a:pt x="481" y="113"/>
                  </a:lnTo>
                  <a:lnTo>
                    <a:pt x="465" y="99"/>
                  </a:lnTo>
                  <a:lnTo>
                    <a:pt x="447" y="88"/>
                  </a:lnTo>
                  <a:lnTo>
                    <a:pt x="438" y="83"/>
                  </a:lnTo>
                  <a:lnTo>
                    <a:pt x="429" y="77"/>
                  </a:lnTo>
                  <a:lnTo>
                    <a:pt x="418" y="73"/>
                  </a:lnTo>
                  <a:lnTo>
                    <a:pt x="407" y="69"/>
                  </a:lnTo>
                  <a:lnTo>
                    <a:pt x="407" y="15"/>
                  </a:lnTo>
                  <a:lnTo>
                    <a:pt x="407" y="12"/>
                  </a:lnTo>
                  <a:lnTo>
                    <a:pt x="406" y="10"/>
                  </a:lnTo>
                  <a:lnTo>
                    <a:pt x="404" y="7"/>
                  </a:lnTo>
                  <a:lnTo>
                    <a:pt x="403" y="4"/>
                  </a:lnTo>
                  <a:lnTo>
                    <a:pt x="401" y="2"/>
                  </a:lnTo>
                  <a:lnTo>
                    <a:pt x="398" y="1"/>
                  </a:lnTo>
                  <a:lnTo>
                    <a:pt x="395" y="0"/>
                  </a:lnTo>
                  <a:lnTo>
                    <a:pt x="392" y="0"/>
                  </a:lnTo>
                  <a:lnTo>
                    <a:pt x="241" y="0"/>
                  </a:lnTo>
                  <a:lnTo>
                    <a:pt x="238" y="0"/>
                  </a:lnTo>
                  <a:lnTo>
                    <a:pt x="235" y="1"/>
                  </a:lnTo>
                  <a:lnTo>
                    <a:pt x="233" y="2"/>
                  </a:lnTo>
                  <a:lnTo>
                    <a:pt x="231" y="4"/>
                  </a:lnTo>
                  <a:lnTo>
                    <a:pt x="229" y="7"/>
                  </a:lnTo>
                  <a:lnTo>
                    <a:pt x="227" y="10"/>
                  </a:lnTo>
                  <a:lnTo>
                    <a:pt x="226" y="12"/>
                  </a:lnTo>
                  <a:lnTo>
                    <a:pt x="226" y="15"/>
                  </a:lnTo>
                  <a:lnTo>
                    <a:pt x="226" y="69"/>
                  </a:lnTo>
                  <a:lnTo>
                    <a:pt x="216" y="72"/>
                  </a:lnTo>
                  <a:lnTo>
                    <a:pt x="206" y="76"/>
                  </a:lnTo>
                  <a:lnTo>
                    <a:pt x="196" y="80"/>
                  </a:lnTo>
                  <a:lnTo>
                    <a:pt x="187" y="86"/>
                  </a:lnTo>
                  <a:lnTo>
                    <a:pt x="177" y="91"/>
                  </a:lnTo>
                  <a:lnTo>
                    <a:pt x="168" y="98"/>
                  </a:lnTo>
                  <a:lnTo>
                    <a:pt x="159" y="105"/>
                  </a:lnTo>
                  <a:lnTo>
                    <a:pt x="149" y="113"/>
                  </a:lnTo>
                  <a:lnTo>
                    <a:pt x="98" y="84"/>
                  </a:lnTo>
                  <a:lnTo>
                    <a:pt x="96" y="83"/>
                  </a:lnTo>
                  <a:lnTo>
                    <a:pt x="93" y="81"/>
                  </a:lnTo>
                  <a:lnTo>
                    <a:pt x="90" y="81"/>
                  </a:lnTo>
                  <a:lnTo>
                    <a:pt x="87" y="83"/>
                  </a:lnTo>
                  <a:lnTo>
                    <a:pt x="84" y="84"/>
                  </a:lnTo>
                  <a:lnTo>
                    <a:pt x="82" y="85"/>
                  </a:lnTo>
                  <a:lnTo>
                    <a:pt x="80" y="87"/>
                  </a:lnTo>
                  <a:lnTo>
                    <a:pt x="78" y="90"/>
                  </a:lnTo>
                  <a:lnTo>
                    <a:pt x="3" y="219"/>
                  </a:lnTo>
                  <a:lnTo>
                    <a:pt x="1" y="222"/>
                  </a:lnTo>
                  <a:lnTo>
                    <a:pt x="1" y="225"/>
                  </a:lnTo>
                  <a:lnTo>
                    <a:pt x="1" y="228"/>
                  </a:lnTo>
                  <a:lnTo>
                    <a:pt x="1" y="230"/>
                  </a:lnTo>
                  <a:lnTo>
                    <a:pt x="4" y="236"/>
                  </a:lnTo>
                  <a:lnTo>
                    <a:pt x="8" y="241"/>
                  </a:lnTo>
                  <a:lnTo>
                    <a:pt x="57" y="269"/>
                  </a:lnTo>
                  <a:lnTo>
                    <a:pt x="56" y="280"/>
                  </a:lnTo>
                  <a:lnTo>
                    <a:pt x="55" y="291"/>
                  </a:lnTo>
                  <a:lnTo>
                    <a:pt x="54" y="302"/>
                  </a:lnTo>
                  <a:lnTo>
                    <a:pt x="54" y="313"/>
                  </a:lnTo>
                  <a:lnTo>
                    <a:pt x="54" y="323"/>
                  </a:lnTo>
                  <a:lnTo>
                    <a:pt x="55" y="335"/>
                  </a:lnTo>
                  <a:lnTo>
                    <a:pt x="56" y="346"/>
                  </a:lnTo>
                  <a:lnTo>
                    <a:pt x="57" y="355"/>
                  </a:lnTo>
                  <a:lnTo>
                    <a:pt x="7" y="385"/>
                  </a:lnTo>
                  <a:lnTo>
                    <a:pt x="5" y="387"/>
                  </a:lnTo>
                  <a:lnTo>
                    <a:pt x="3" y="389"/>
                  </a:lnTo>
                  <a:lnTo>
                    <a:pt x="2" y="391"/>
                  </a:lnTo>
                  <a:lnTo>
                    <a:pt x="1" y="394"/>
                  </a:lnTo>
                  <a:lnTo>
                    <a:pt x="0" y="396"/>
                  </a:lnTo>
                  <a:lnTo>
                    <a:pt x="1" y="399"/>
                  </a:lnTo>
                  <a:lnTo>
                    <a:pt x="1" y="402"/>
                  </a:lnTo>
                  <a:lnTo>
                    <a:pt x="2" y="405"/>
                  </a:lnTo>
                  <a:lnTo>
                    <a:pt x="78" y="536"/>
                  </a:lnTo>
                  <a:lnTo>
                    <a:pt x="81" y="540"/>
                  </a:lnTo>
                  <a:lnTo>
                    <a:pt x="86" y="543"/>
                  </a:lnTo>
                  <a:lnTo>
                    <a:pt x="89" y="544"/>
                  </a:lnTo>
                  <a:lnTo>
                    <a:pt x="93" y="544"/>
                  </a:lnTo>
                  <a:lnTo>
                    <a:pt x="95" y="543"/>
                  </a:lnTo>
                  <a:lnTo>
                    <a:pt x="98" y="542"/>
                  </a:lnTo>
                  <a:lnTo>
                    <a:pt x="149" y="513"/>
                  </a:lnTo>
                  <a:lnTo>
                    <a:pt x="159" y="520"/>
                  </a:lnTo>
                  <a:lnTo>
                    <a:pt x="168" y="527"/>
                  </a:lnTo>
                  <a:lnTo>
                    <a:pt x="177" y="533"/>
                  </a:lnTo>
                  <a:lnTo>
                    <a:pt x="187" y="539"/>
                  </a:lnTo>
                  <a:lnTo>
                    <a:pt x="196" y="544"/>
                  </a:lnTo>
                  <a:lnTo>
                    <a:pt x="206" y="549"/>
                  </a:lnTo>
                  <a:lnTo>
                    <a:pt x="216" y="552"/>
                  </a:lnTo>
                  <a:lnTo>
                    <a:pt x="226" y="556"/>
                  </a:lnTo>
                  <a:lnTo>
                    <a:pt x="226" y="614"/>
                  </a:lnTo>
                  <a:lnTo>
                    <a:pt x="226" y="617"/>
                  </a:lnTo>
                  <a:lnTo>
                    <a:pt x="227" y="620"/>
                  </a:lnTo>
                  <a:lnTo>
                    <a:pt x="229" y="623"/>
                  </a:lnTo>
                  <a:lnTo>
                    <a:pt x="231" y="625"/>
                  </a:lnTo>
                  <a:lnTo>
                    <a:pt x="233" y="627"/>
                  </a:lnTo>
                  <a:lnTo>
                    <a:pt x="235" y="628"/>
                  </a:lnTo>
                  <a:lnTo>
                    <a:pt x="238" y="629"/>
                  </a:lnTo>
                  <a:lnTo>
                    <a:pt x="241" y="629"/>
                  </a:lnTo>
                  <a:lnTo>
                    <a:pt x="392" y="629"/>
                  </a:lnTo>
                  <a:lnTo>
                    <a:pt x="395" y="629"/>
                  </a:lnTo>
                  <a:lnTo>
                    <a:pt x="398" y="628"/>
                  </a:lnTo>
                  <a:lnTo>
                    <a:pt x="401" y="627"/>
                  </a:lnTo>
                  <a:lnTo>
                    <a:pt x="403" y="625"/>
                  </a:lnTo>
                  <a:lnTo>
                    <a:pt x="404" y="623"/>
                  </a:lnTo>
                  <a:lnTo>
                    <a:pt x="406" y="620"/>
                  </a:lnTo>
                  <a:lnTo>
                    <a:pt x="407" y="617"/>
                  </a:lnTo>
                  <a:lnTo>
                    <a:pt x="407" y="614"/>
                  </a:lnTo>
                  <a:lnTo>
                    <a:pt x="407" y="556"/>
                  </a:lnTo>
                  <a:lnTo>
                    <a:pt x="418" y="552"/>
                  </a:lnTo>
                  <a:lnTo>
                    <a:pt x="429" y="548"/>
                  </a:lnTo>
                  <a:lnTo>
                    <a:pt x="438" y="544"/>
                  </a:lnTo>
                  <a:lnTo>
                    <a:pt x="447" y="538"/>
                  </a:lnTo>
                  <a:lnTo>
                    <a:pt x="465" y="527"/>
                  </a:lnTo>
                  <a:lnTo>
                    <a:pt x="481" y="513"/>
                  </a:lnTo>
                  <a:lnTo>
                    <a:pt x="530" y="542"/>
                  </a:lnTo>
                  <a:lnTo>
                    <a:pt x="533" y="543"/>
                  </a:lnTo>
                  <a:lnTo>
                    <a:pt x="537" y="544"/>
                  </a:lnTo>
                  <a:lnTo>
                    <a:pt x="539" y="544"/>
                  </a:lnTo>
                  <a:lnTo>
                    <a:pt x="542" y="543"/>
                  </a:lnTo>
                  <a:lnTo>
                    <a:pt x="545" y="543"/>
                  </a:lnTo>
                  <a:lnTo>
                    <a:pt x="547" y="540"/>
                  </a:lnTo>
                  <a:lnTo>
                    <a:pt x="550" y="539"/>
                  </a:lnTo>
                  <a:lnTo>
                    <a:pt x="552" y="536"/>
                  </a:lnTo>
                  <a:lnTo>
                    <a:pt x="627" y="405"/>
                  </a:lnTo>
                  <a:lnTo>
                    <a:pt x="628" y="402"/>
                  </a:lnTo>
                  <a:lnTo>
                    <a:pt x="628" y="399"/>
                  </a:lnTo>
                  <a:lnTo>
                    <a:pt x="629" y="396"/>
                  </a:lnTo>
                  <a:lnTo>
                    <a:pt x="628" y="394"/>
                  </a:lnTo>
                  <a:lnTo>
                    <a:pt x="627" y="391"/>
                  </a:lnTo>
                  <a:lnTo>
                    <a:pt x="625" y="389"/>
                  </a:lnTo>
                  <a:lnTo>
                    <a:pt x="623" y="387"/>
                  </a:lnTo>
                  <a:lnTo>
                    <a:pt x="621" y="3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Freeform 4360">
              <a:extLst>
                <a:ext uri="{FF2B5EF4-FFF2-40B4-BE49-F238E27FC236}">
                  <a16:creationId xmlns:a16="http://schemas.microsoft.com/office/drawing/2014/main" xmlns="" id="{CDB8F87B-81A2-480F-ADA8-BFB5FD890ACD}"/>
                </a:ext>
              </a:extLst>
            </p:cNvPr>
            <p:cNvSpPr>
              <a:spLocks noEditPoints="1"/>
            </p:cNvSpPr>
            <p:nvPr/>
          </p:nvSpPr>
          <p:spPr bwMode="auto">
            <a:xfrm>
              <a:off x="7781925" y="1387475"/>
              <a:ext cx="115888" cy="117475"/>
            </a:xfrm>
            <a:custGeom>
              <a:avLst/>
              <a:gdLst>
                <a:gd name="T0" fmla="*/ 160 w 362"/>
                <a:gd name="T1" fmla="*/ 252 h 369"/>
                <a:gd name="T2" fmla="*/ 135 w 362"/>
                <a:gd name="T3" fmla="*/ 238 h 369"/>
                <a:gd name="T4" fmla="*/ 118 w 362"/>
                <a:gd name="T5" fmla="*/ 218 h 369"/>
                <a:gd name="T6" fmla="*/ 109 w 362"/>
                <a:gd name="T7" fmla="*/ 190 h 369"/>
                <a:gd name="T8" fmla="*/ 113 w 362"/>
                <a:gd name="T9" fmla="*/ 162 h 369"/>
                <a:gd name="T10" fmla="*/ 125 w 362"/>
                <a:gd name="T11" fmla="*/ 138 h 369"/>
                <a:gd name="T12" fmla="*/ 147 w 362"/>
                <a:gd name="T13" fmla="*/ 121 h 369"/>
                <a:gd name="T14" fmla="*/ 174 w 362"/>
                <a:gd name="T15" fmla="*/ 112 h 369"/>
                <a:gd name="T16" fmla="*/ 202 w 362"/>
                <a:gd name="T17" fmla="*/ 114 h 369"/>
                <a:gd name="T18" fmla="*/ 226 w 362"/>
                <a:gd name="T19" fmla="*/ 128 h 369"/>
                <a:gd name="T20" fmla="*/ 244 w 362"/>
                <a:gd name="T21" fmla="*/ 149 h 369"/>
                <a:gd name="T22" fmla="*/ 252 w 362"/>
                <a:gd name="T23" fmla="*/ 176 h 369"/>
                <a:gd name="T24" fmla="*/ 250 w 362"/>
                <a:gd name="T25" fmla="*/ 205 h 369"/>
                <a:gd name="T26" fmla="*/ 236 w 362"/>
                <a:gd name="T27" fmla="*/ 229 h 369"/>
                <a:gd name="T28" fmla="*/ 215 w 362"/>
                <a:gd name="T29" fmla="*/ 247 h 369"/>
                <a:gd name="T30" fmla="*/ 189 w 362"/>
                <a:gd name="T31" fmla="*/ 254 h 369"/>
                <a:gd name="T32" fmla="*/ 328 w 362"/>
                <a:gd name="T33" fmla="*/ 195 h 369"/>
                <a:gd name="T34" fmla="*/ 354 w 362"/>
                <a:gd name="T35" fmla="*/ 144 h 369"/>
                <a:gd name="T36" fmla="*/ 361 w 362"/>
                <a:gd name="T37" fmla="*/ 136 h 369"/>
                <a:gd name="T38" fmla="*/ 360 w 362"/>
                <a:gd name="T39" fmla="*/ 124 h 369"/>
                <a:gd name="T40" fmla="*/ 316 w 362"/>
                <a:gd name="T41" fmla="*/ 53 h 369"/>
                <a:gd name="T42" fmla="*/ 304 w 362"/>
                <a:gd name="T43" fmla="*/ 52 h 369"/>
                <a:gd name="T44" fmla="*/ 256 w 362"/>
                <a:gd name="T45" fmla="*/ 56 h 369"/>
                <a:gd name="T46" fmla="*/ 236 w 362"/>
                <a:gd name="T47" fmla="*/ 10 h 369"/>
                <a:gd name="T48" fmla="*/ 229 w 362"/>
                <a:gd name="T49" fmla="*/ 2 h 369"/>
                <a:gd name="T50" fmla="*/ 146 w 362"/>
                <a:gd name="T51" fmla="*/ 0 h 369"/>
                <a:gd name="T52" fmla="*/ 135 w 362"/>
                <a:gd name="T53" fmla="*/ 3 h 369"/>
                <a:gd name="T54" fmla="*/ 131 w 362"/>
                <a:gd name="T55" fmla="*/ 14 h 369"/>
                <a:gd name="T56" fmla="*/ 99 w 362"/>
                <a:gd name="T57" fmla="*/ 63 h 369"/>
                <a:gd name="T58" fmla="*/ 55 w 362"/>
                <a:gd name="T59" fmla="*/ 51 h 369"/>
                <a:gd name="T60" fmla="*/ 44 w 362"/>
                <a:gd name="T61" fmla="*/ 54 h 369"/>
                <a:gd name="T62" fmla="*/ 1 w 362"/>
                <a:gd name="T63" fmla="*/ 126 h 369"/>
                <a:gd name="T64" fmla="*/ 2 w 362"/>
                <a:gd name="T65" fmla="*/ 139 h 369"/>
                <a:gd name="T66" fmla="*/ 36 w 362"/>
                <a:gd name="T67" fmla="*/ 160 h 369"/>
                <a:gd name="T68" fmla="*/ 36 w 362"/>
                <a:gd name="T69" fmla="*/ 207 h 369"/>
                <a:gd name="T70" fmla="*/ 1 w 362"/>
                <a:gd name="T71" fmla="*/ 230 h 369"/>
                <a:gd name="T72" fmla="*/ 1 w 362"/>
                <a:gd name="T73" fmla="*/ 240 h 369"/>
                <a:gd name="T74" fmla="*/ 44 w 362"/>
                <a:gd name="T75" fmla="*/ 313 h 369"/>
                <a:gd name="T76" fmla="*/ 60 w 362"/>
                <a:gd name="T77" fmla="*/ 314 h 369"/>
                <a:gd name="T78" fmla="*/ 120 w 362"/>
                <a:gd name="T79" fmla="*/ 316 h 369"/>
                <a:gd name="T80" fmla="*/ 132 w 362"/>
                <a:gd name="T81" fmla="*/ 359 h 369"/>
                <a:gd name="T82" fmla="*/ 140 w 362"/>
                <a:gd name="T83" fmla="*/ 368 h 369"/>
                <a:gd name="T84" fmla="*/ 225 w 362"/>
                <a:gd name="T85" fmla="*/ 368 h 369"/>
                <a:gd name="T86" fmla="*/ 233 w 362"/>
                <a:gd name="T87" fmla="*/ 361 h 369"/>
                <a:gd name="T88" fmla="*/ 237 w 362"/>
                <a:gd name="T89" fmla="*/ 321 h 369"/>
                <a:gd name="T90" fmla="*/ 274 w 362"/>
                <a:gd name="T91" fmla="*/ 298 h 369"/>
                <a:gd name="T92" fmla="*/ 310 w 362"/>
                <a:gd name="T93" fmla="*/ 316 h 369"/>
                <a:gd name="T94" fmla="*/ 360 w 362"/>
                <a:gd name="T95" fmla="*/ 243 h 369"/>
                <a:gd name="T96" fmla="*/ 362 w 362"/>
                <a:gd name="T97" fmla="*/ 232 h 369"/>
                <a:gd name="T98" fmla="*/ 354 w 362"/>
                <a:gd name="T99" fmla="*/ 223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62" h="369">
                  <a:moveTo>
                    <a:pt x="181" y="255"/>
                  </a:moveTo>
                  <a:lnTo>
                    <a:pt x="174" y="254"/>
                  </a:lnTo>
                  <a:lnTo>
                    <a:pt x="166" y="253"/>
                  </a:lnTo>
                  <a:lnTo>
                    <a:pt x="160" y="252"/>
                  </a:lnTo>
                  <a:lnTo>
                    <a:pt x="153" y="249"/>
                  </a:lnTo>
                  <a:lnTo>
                    <a:pt x="147" y="247"/>
                  </a:lnTo>
                  <a:lnTo>
                    <a:pt x="141" y="243"/>
                  </a:lnTo>
                  <a:lnTo>
                    <a:pt x="135" y="238"/>
                  </a:lnTo>
                  <a:lnTo>
                    <a:pt x="131" y="234"/>
                  </a:lnTo>
                  <a:lnTo>
                    <a:pt x="125" y="229"/>
                  </a:lnTo>
                  <a:lnTo>
                    <a:pt x="122" y="223"/>
                  </a:lnTo>
                  <a:lnTo>
                    <a:pt x="118" y="218"/>
                  </a:lnTo>
                  <a:lnTo>
                    <a:pt x="115" y="212"/>
                  </a:lnTo>
                  <a:lnTo>
                    <a:pt x="113" y="205"/>
                  </a:lnTo>
                  <a:lnTo>
                    <a:pt x="110" y="198"/>
                  </a:lnTo>
                  <a:lnTo>
                    <a:pt x="109" y="190"/>
                  </a:lnTo>
                  <a:lnTo>
                    <a:pt x="109" y="183"/>
                  </a:lnTo>
                  <a:lnTo>
                    <a:pt x="109" y="176"/>
                  </a:lnTo>
                  <a:lnTo>
                    <a:pt x="110" y="169"/>
                  </a:lnTo>
                  <a:lnTo>
                    <a:pt x="113" y="162"/>
                  </a:lnTo>
                  <a:lnTo>
                    <a:pt x="115" y="156"/>
                  </a:lnTo>
                  <a:lnTo>
                    <a:pt x="118" y="149"/>
                  </a:lnTo>
                  <a:lnTo>
                    <a:pt x="122" y="143"/>
                  </a:lnTo>
                  <a:lnTo>
                    <a:pt x="125" y="138"/>
                  </a:lnTo>
                  <a:lnTo>
                    <a:pt x="131" y="132"/>
                  </a:lnTo>
                  <a:lnTo>
                    <a:pt x="135" y="128"/>
                  </a:lnTo>
                  <a:lnTo>
                    <a:pt x="141" y="124"/>
                  </a:lnTo>
                  <a:lnTo>
                    <a:pt x="147" y="121"/>
                  </a:lnTo>
                  <a:lnTo>
                    <a:pt x="153" y="117"/>
                  </a:lnTo>
                  <a:lnTo>
                    <a:pt x="160" y="114"/>
                  </a:lnTo>
                  <a:lnTo>
                    <a:pt x="166" y="113"/>
                  </a:lnTo>
                  <a:lnTo>
                    <a:pt x="174" y="112"/>
                  </a:lnTo>
                  <a:lnTo>
                    <a:pt x="181" y="111"/>
                  </a:lnTo>
                  <a:lnTo>
                    <a:pt x="189" y="112"/>
                  </a:lnTo>
                  <a:lnTo>
                    <a:pt x="195" y="113"/>
                  </a:lnTo>
                  <a:lnTo>
                    <a:pt x="202" y="114"/>
                  </a:lnTo>
                  <a:lnTo>
                    <a:pt x="209" y="117"/>
                  </a:lnTo>
                  <a:lnTo>
                    <a:pt x="215" y="121"/>
                  </a:lnTo>
                  <a:lnTo>
                    <a:pt x="221" y="124"/>
                  </a:lnTo>
                  <a:lnTo>
                    <a:pt x="226" y="128"/>
                  </a:lnTo>
                  <a:lnTo>
                    <a:pt x="231" y="132"/>
                  </a:lnTo>
                  <a:lnTo>
                    <a:pt x="236" y="138"/>
                  </a:lnTo>
                  <a:lnTo>
                    <a:pt x="240" y="143"/>
                  </a:lnTo>
                  <a:lnTo>
                    <a:pt x="244" y="149"/>
                  </a:lnTo>
                  <a:lnTo>
                    <a:pt x="247" y="156"/>
                  </a:lnTo>
                  <a:lnTo>
                    <a:pt x="250" y="162"/>
                  </a:lnTo>
                  <a:lnTo>
                    <a:pt x="251" y="169"/>
                  </a:lnTo>
                  <a:lnTo>
                    <a:pt x="252" y="176"/>
                  </a:lnTo>
                  <a:lnTo>
                    <a:pt x="253" y="183"/>
                  </a:lnTo>
                  <a:lnTo>
                    <a:pt x="252" y="190"/>
                  </a:lnTo>
                  <a:lnTo>
                    <a:pt x="251" y="198"/>
                  </a:lnTo>
                  <a:lnTo>
                    <a:pt x="250" y="205"/>
                  </a:lnTo>
                  <a:lnTo>
                    <a:pt x="247" y="212"/>
                  </a:lnTo>
                  <a:lnTo>
                    <a:pt x="244" y="218"/>
                  </a:lnTo>
                  <a:lnTo>
                    <a:pt x="240" y="223"/>
                  </a:lnTo>
                  <a:lnTo>
                    <a:pt x="236" y="229"/>
                  </a:lnTo>
                  <a:lnTo>
                    <a:pt x="231" y="234"/>
                  </a:lnTo>
                  <a:lnTo>
                    <a:pt x="226" y="238"/>
                  </a:lnTo>
                  <a:lnTo>
                    <a:pt x="221" y="243"/>
                  </a:lnTo>
                  <a:lnTo>
                    <a:pt x="215" y="247"/>
                  </a:lnTo>
                  <a:lnTo>
                    <a:pt x="209" y="249"/>
                  </a:lnTo>
                  <a:lnTo>
                    <a:pt x="202" y="252"/>
                  </a:lnTo>
                  <a:lnTo>
                    <a:pt x="195" y="253"/>
                  </a:lnTo>
                  <a:lnTo>
                    <a:pt x="189" y="254"/>
                  </a:lnTo>
                  <a:lnTo>
                    <a:pt x="181" y="255"/>
                  </a:lnTo>
                  <a:close/>
                  <a:moveTo>
                    <a:pt x="354" y="223"/>
                  </a:moveTo>
                  <a:lnTo>
                    <a:pt x="327" y="207"/>
                  </a:lnTo>
                  <a:lnTo>
                    <a:pt x="328" y="195"/>
                  </a:lnTo>
                  <a:lnTo>
                    <a:pt x="328" y="183"/>
                  </a:lnTo>
                  <a:lnTo>
                    <a:pt x="328" y="172"/>
                  </a:lnTo>
                  <a:lnTo>
                    <a:pt x="327" y="160"/>
                  </a:lnTo>
                  <a:lnTo>
                    <a:pt x="354" y="144"/>
                  </a:lnTo>
                  <a:lnTo>
                    <a:pt x="357" y="143"/>
                  </a:lnTo>
                  <a:lnTo>
                    <a:pt x="359" y="141"/>
                  </a:lnTo>
                  <a:lnTo>
                    <a:pt x="360" y="139"/>
                  </a:lnTo>
                  <a:lnTo>
                    <a:pt x="361" y="136"/>
                  </a:lnTo>
                  <a:lnTo>
                    <a:pt x="362" y="132"/>
                  </a:lnTo>
                  <a:lnTo>
                    <a:pt x="362" y="129"/>
                  </a:lnTo>
                  <a:lnTo>
                    <a:pt x="361" y="126"/>
                  </a:lnTo>
                  <a:lnTo>
                    <a:pt x="360" y="124"/>
                  </a:lnTo>
                  <a:lnTo>
                    <a:pt x="322" y="59"/>
                  </a:lnTo>
                  <a:lnTo>
                    <a:pt x="320" y="56"/>
                  </a:lnTo>
                  <a:lnTo>
                    <a:pt x="318" y="54"/>
                  </a:lnTo>
                  <a:lnTo>
                    <a:pt x="316" y="53"/>
                  </a:lnTo>
                  <a:lnTo>
                    <a:pt x="313" y="51"/>
                  </a:lnTo>
                  <a:lnTo>
                    <a:pt x="309" y="51"/>
                  </a:lnTo>
                  <a:lnTo>
                    <a:pt x="307" y="51"/>
                  </a:lnTo>
                  <a:lnTo>
                    <a:pt x="304" y="52"/>
                  </a:lnTo>
                  <a:lnTo>
                    <a:pt x="301" y="53"/>
                  </a:lnTo>
                  <a:lnTo>
                    <a:pt x="274" y="69"/>
                  </a:lnTo>
                  <a:lnTo>
                    <a:pt x="266" y="63"/>
                  </a:lnTo>
                  <a:lnTo>
                    <a:pt x="256" y="56"/>
                  </a:lnTo>
                  <a:lnTo>
                    <a:pt x="246" y="51"/>
                  </a:lnTo>
                  <a:lnTo>
                    <a:pt x="237" y="47"/>
                  </a:lnTo>
                  <a:lnTo>
                    <a:pt x="237" y="14"/>
                  </a:lnTo>
                  <a:lnTo>
                    <a:pt x="236" y="10"/>
                  </a:lnTo>
                  <a:lnTo>
                    <a:pt x="236" y="8"/>
                  </a:lnTo>
                  <a:lnTo>
                    <a:pt x="233" y="5"/>
                  </a:lnTo>
                  <a:lnTo>
                    <a:pt x="232" y="3"/>
                  </a:lnTo>
                  <a:lnTo>
                    <a:pt x="229" y="2"/>
                  </a:lnTo>
                  <a:lnTo>
                    <a:pt x="227" y="1"/>
                  </a:lnTo>
                  <a:lnTo>
                    <a:pt x="224" y="0"/>
                  </a:lnTo>
                  <a:lnTo>
                    <a:pt x="222" y="0"/>
                  </a:lnTo>
                  <a:lnTo>
                    <a:pt x="146" y="0"/>
                  </a:lnTo>
                  <a:lnTo>
                    <a:pt x="143" y="0"/>
                  </a:lnTo>
                  <a:lnTo>
                    <a:pt x="140" y="1"/>
                  </a:lnTo>
                  <a:lnTo>
                    <a:pt x="137" y="2"/>
                  </a:lnTo>
                  <a:lnTo>
                    <a:pt x="135" y="3"/>
                  </a:lnTo>
                  <a:lnTo>
                    <a:pt x="134" y="5"/>
                  </a:lnTo>
                  <a:lnTo>
                    <a:pt x="132" y="8"/>
                  </a:lnTo>
                  <a:lnTo>
                    <a:pt x="132" y="10"/>
                  </a:lnTo>
                  <a:lnTo>
                    <a:pt x="131" y="14"/>
                  </a:lnTo>
                  <a:lnTo>
                    <a:pt x="131" y="47"/>
                  </a:lnTo>
                  <a:lnTo>
                    <a:pt x="120" y="52"/>
                  </a:lnTo>
                  <a:lnTo>
                    <a:pt x="109" y="57"/>
                  </a:lnTo>
                  <a:lnTo>
                    <a:pt x="99" y="63"/>
                  </a:lnTo>
                  <a:lnTo>
                    <a:pt x="90" y="69"/>
                  </a:lnTo>
                  <a:lnTo>
                    <a:pt x="61" y="53"/>
                  </a:lnTo>
                  <a:lnTo>
                    <a:pt x="58" y="52"/>
                  </a:lnTo>
                  <a:lnTo>
                    <a:pt x="55" y="51"/>
                  </a:lnTo>
                  <a:lnTo>
                    <a:pt x="53" y="51"/>
                  </a:lnTo>
                  <a:lnTo>
                    <a:pt x="49" y="51"/>
                  </a:lnTo>
                  <a:lnTo>
                    <a:pt x="47" y="52"/>
                  </a:lnTo>
                  <a:lnTo>
                    <a:pt x="44" y="54"/>
                  </a:lnTo>
                  <a:lnTo>
                    <a:pt x="42" y="56"/>
                  </a:lnTo>
                  <a:lnTo>
                    <a:pt x="41" y="59"/>
                  </a:lnTo>
                  <a:lnTo>
                    <a:pt x="2" y="124"/>
                  </a:lnTo>
                  <a:lnTo>
                    <a:pt x="1" y="126"/>
                  </a:lnTo>
                  <a:lnTo>
                    <a:pt x="0" y="129"/>
                  </a:lnTo>
                  <a:lnTo>
                    <a:pt x="0" y="132"/>
                  </a:lnTo>
                  <a:lnTo>
                    <a:pt x="1" y="136"/>
                  </a:lnTo>
                  <a:lnTo>
                    <a:pt x="2" y="139"/>
                  </a:lnTo>
                  <a:lnTo>
                    <a:pt x="3" y="141"/>
                  </a:lnTo>
                  <a:lnTo>
                    <a:pt x="6" y="143"/>
                  </a:lnTo>
                  <a:lnTo>
                    <a:pt x="8" y="144"/>
                  </a:lnTo>
                  <a:lnTo>
                    <a:pt x="36" y="160"/>
                  </a:lnTo>
                  <a:lnTo>
                    <a:pt x="34" y="172"/>
                  </a:lnTo>
                  <a:lnTo>
                    <a:pt x="34" y="183"/>
                  </a:lnTo>
                  <a:lnTo>
                    <a:pt x="34" y="195"/>
                  </a:lnTo>
                  <a:lnTo>
                    <a:pt x="36" y="207"/>
                  </a:lnTo>
                  <a:lnTo>
                    <a:pt x="8" y="223"/>
                  </a:lnTo>
                  <a:lnTo>
                    <a:pt x="6" y="224"/>
                  </a:lnTo>
                  <a:lnTo>
                    <a:pt x="3" y="227"/>
                  </a:lnTo>
                  <a:lnTo>
                    <a:pt x="1" y="230"/>
                  </a:lnTo>
                  <a:lnTo>
                    <a:pt x="0" y="233"/>
                  </a:lnTo>
                  <a:lnTo>
                    <a:pt x="0" y="235"/>
                  </a:lnTo>
                  <a:lnTo>
                    <a:pt x="0" y="237"/>
                  </a:lnTo>
                  <a:lnTo>
                    <a:pt x="1" y="240"/>
                  </a:lnTo>
                  <a:lnTo>
                    <a:pt x="2" y="243"/>
                  </a:lnTo>
                  <a:lnTo>
                    <a:pt x="40" y="309"/>
                  </a:lnTo>
                  <a:lnTo>
                    <a:pt x="42" y="311"/>
                  </a:lnTo>
                  <a:lnTo>
                    <a:pt x="44" y="313"/>
                  </a:lnTo>
                  <a:lnTo>
                    <a:pt x="46" y="314"/>
                  </a:lnTo>
                  <a:lnTo>
                    <a:pt x="48" y="315"/>
                  </a:lnTo>
                  <a:lnTo>
                    <a:pt x="55" y="316"/>
                  </a:lnTo>
                  <a:lnTo>
                    <a:pt x="60" y="314"/>
                  </a:lnTo>
                  <a:lnTo>
                    <a:pt x="90" y="297"/>
                  </a:lnTo>
                  <a:lnTo>
                    <a:pt x="99" y="304"/>
                  </a:lnTo>
                  <a:lnTo>
                    <a:pt x="109" y="310"/>
                  </a:lnTo>
                  <a:lnTo>
                    <a:pt x="120" y="316"/>
                  </a:lnTo>
                  <a:lnTo>
                    <a:pt x="131" y="321"/>
                  </a:lnTo>
                  <a:lnTo>
                    <a:pt x="131" y="354"/>
                  </a:lnTo>
                  <a:lnTo>
                    <a:pt x="132" y="356"/>
                  </a:lnTo>
                  <a:lnTo>
                    <a:pt x="132" y="359"/>
                  </a:lnTo>
                  <a:lnTo>
                    <a:pt x="134" y="361"/>
                  </a:lnTo>
                  <a:lnTo>
                    <a:pt x="135" y="363"/>
                  </a:lnTo>
                  <a:lnTo>
                    <a:pt x="137" y="366"/>
                  </a:lnTo>
                  <a:lnTo>
                    <a:pt x="140" y="368"/>
                  </a:lnTo>
                  <a:lnTo>
                    <a:pt x="143" y="368"/>
                  </a:lnTo>
                  <a:lnTo>
                    <a:pt x="146" y="369"/>
                  </a:lnTo>
                  <a:lnTo>
                    <a:pt x="222" y="369"/>
                  </a:lnTo>
                  <a:lnTo>
                    <a:pt x="225" y="368"/>
                  </a:lnTo>
                  <a:lnTo>
                    <a:pt x="227" y="368"/>
                  </a:lnTo>
                  <a:lnTo>
                    <a:pt x="229" y="366"/>
                  </a:lnTo>
                  <a:lnTo>
                    <a:pt x="232" y="363"/>
                  </a:lnTo>
                  <a:lnTo>
                    <a:pt x="233" y="361"/>
                  </a:lnTo>
                  <a:lnTo>
                    <a:pt x="236" y="359"/>
                  </a:lnTo>
                  <a:lnTo>
                    <a:pt x="236" y="356"/>
                  </a:lnTo>
                  <a:lnTo>
                    <a:pt x="237" y="354"/>
                  </a:lnTo>
                  <a:lnTo>
                    <a:pt x="237" y="321"/>
                  </a:lnTo>
                  <a:lnTo>
                    <a:pt x="246" y="316"/>
                  </a:lnTo>
                  <a:lnTo>
                    <a:pt x="256" y="311"/>
                  </a:lnTo>
                  <a:lnTo>
                    <a:pt x="266" y="305"/>
                  </a:lnTo>
                  <a:lnTo>
                    <a:pt x="274" y="298"/>
                  </a:lnTo>
                  <a:lnTo>
                    <a:pt x="302" y="313"/>
                  </a:lnTo>
                  <a:lnTo>
                    <a:pt x="305" y="315"/>
                  </a:lnTo>
                  <a:lnTo>
                    <a:pt x="307" y="315"/>
                  </a:lnTo>
                  <a:lnTo>
                    <a:pt x="310" y="316"/>
                  </a:lnTo>
                  <a:lnTo>
                    <a:pt x="314" y="316"/>
                  </a:lnTo>
                  <a:lnTo>
                    <a:pt x="319" y="313"/>
                  </a:lnTo>
                  <a:lnTo>
                    <a:pt x="322" y="309"/>
                  </a:lnTo>
                  <a:lnTo>
                    <a:pt x="360" y="243"/>
                  </a:lnTo>
                  <a:lnTo>
                    <a:pt x="362" y="240"/>
                  </a:lnTo>
                  <a:lnTo>
                    <a:pt x="362" y="237"/>
                  </a:lnTo>
                  <a:lnTo>
                    <a:pt x="362" y="234"/>
                  </a:lnTo>
                  <a:lnTo>
                    <a:pt x="362" y="232"/>
                  </a:lnTo>
                  <a:lnTo>
                    <a:pt x="361" y="229"/>
                  </a:lnTo>
                  <a:lnTo>
                    <a:pt x="359" y="227"/>
                  </a:lnTo>
                  <a:lnTo>
                    <a:pt x="357" y="224"/>
                  </a:lnTo>
                  <a:lnTo>
                    <a:pt x="354" y="2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2" name="Freeform 4346" descr="Icon of box and whisker chart. ">
            <a:extLst>
              <a:ext uri="{FF2B5EF4-FFF2-40B4-BE49-F238E27FC236}">
                <a16:creationId xmlns:a16="http://schemas.microsoft.com/office/drawing/2014/main" xmlns="" id="{D131817A-5B27-4718-8BAC-45C9CEDA45D9}"/>
              </a:ext>
            </a:extLst>
          </p:cNvPr>
          <p:cNvSpPr>
            <a:spLocks noEditPoints="1"/>
          </p:cNvSpPr>
          <p:nvPr/>
        </p:nvSpPr>
        <p:spPr bwMode="auto">
          <a:xfrm>
            <a:off x="4715661" y="1803607"/>
            <a:ext cx="345758" cy="345758"/>
          </a:xfrm>
          <a:custGeom>
            <a:avLst/>
            <a:gdLst>
              <a:gd name="T0" fmla="*/ 706 w 898"/>
              <a:gd name="T1" fmla="*/ 479 h 898"/>
              <a:gd name="T2" fmla="*/ 652 w 898"/>
              <a:gd name="T3" fmla="*/ 556 h 898"/>
              <a:gd name="T4" fmla="*/ 632 w 898"/>
              <a:gd name="T5" fmla="*/ 551 h 898"/>
              <a:gd name="T6" fmla="*/ 576 w 898"/>
              <a:gd name="T7" fmla="*/ 477 h 898"/>
              <a:gd name="T8" fmla="*/ 571 w 898"/>
              <a:gd name="T9" fmla="*/ 398 h 898"/>
              <a:gd name="T10" fmla="*/ 628 w 898"/>
              <a:gd name="T11" fmla="*/ 129 h 898"/>
              <a:gd name="T12" fmla="*/ 643 w 898"/>
              <a:gd name="T13" fmla="*/ 114 h 898"/>
              <a:gd name="T14" fmla="*/ 658 w 898"/>
              <a:gd name="T15" fmla="*/ 129 h 898"/>
              <a:gd name="T16" fmla="*/ 717 w 898"/>
              <a:gd name="T17" fmla="*/ 398 h 898"/>
              <a:gd name="T18" fmla="*/ 621 w 898"/>
              <a:gd name="T19" fmla="*/ 758 h 898"/>
              <a:gd name="T20" fmla="*/ 589 w 898"/>
              <a:gd name="T21" fmla="*/ 727 h 898"/>
              <a:gd name="T22" fmla="*/ 589 w 898"/>
              <a:gd name="T23" fmla="*/ 680 h 898"/>
              <a:gd name="T24" fmla="*/ 621 w 898"/>
              <a:gd name="T25" fmla="*/ 648 h 898"/>
              <a:gd name="T26" fmla="*/ 667 w 898"/>
              <a:gd name="T27" fmla="*/ 648 h 898"/>
              <a:gd name="T28" fmla="*/ 699 w 898"/>
              <a:gd name="T29" fmla="*/ 680 h 898"/>
              <a:gd name="T30" fmla="*/ 699 w 898"/>
              <a:gd name="T31" fmla="*/ 727 h 898"/>
              <a:gd name="T32" fmla="*/ 667 w 898"/>
              <a:gd name="T33" fmla="*/ 758 h 898"/>
              <a:gd name="T34" fmla="*/ 536 w 898"/>
              <a:gd name="T35" fmla="*/ 294 h 898"/>
              <a:gd name="T36" fmla="*/ 479 w 898"/>
              <a:gd name="T37" fmla="*/ 546 h 898"/>
              <a:gd name="T38" fmla="*/ 461 w 898"/>
              <a:gd name="T39" fmla="*/ 558 h 898"/>
              <a:gd name="T40" fmla="*/ 450 w 898"/>
              <a:gd name="T41" fmla="*/ 299 h 898"/>
              <a:gd name="T42" fmla="*/ 390 w 898"/>
              <a:gd name="T43" fmla="*/ 287 h 898"/>
              <a:gd name="T44" fmla="*/ 398 w 898"/>
              <a:gd name="T45" fmla="*/ 211 h 898"/>
              <a:gd name="T46" fmla="*/ 454 w 898"/>
              <a:gd name="T47" fmla="*/ 118 h 898"/>
              <a:gd name="T48" fmla="*/ 475 w 898"/>
              <a:gd name="T49" fmla="*/ 118 h 898"/>
              <a:gd name="T50" fmla="*/ 530 w 898"/>
              <a:gd name="T51" fmla="*/ 211 h 898"/>
              <a:gd name="T52" fmla="*/ 465 w 898"/>
              <a:gd name="T53" fmla="*/ 763 h 898"/>
              <a:gd name="T54" fmla="*/ 422 w 898"/>
              <a:gd name="T55" fmla="*/ 745 h 898"/>
              <a:gd name="T56" fmla="*/ 405 w 898"/>
              <a:gd name="T57" fmla="*/ 703 h 898"/>
              <a:gd name="T58" fmla="*/ 422 w 898"/>
              <a:gd name="T59" fmla="*/ 661 h 898"/>
              <a:gd name="T60" fmla="*/ 465 w 898"/>
              <a:gd name="T61" fmla="*/ 643 h 898"/>
              <a:gd name="T62" fmla="*/ 506 w 898"/>
              <a:gd name="T63" fmla="*/ 661 h 898"/>
              <a:gd name="T64" fmla="*/ 525 w 898"/>
              <a:gd name="T65" fmla="*/ 703 h 898"/>
              <a:gd name="T66" fmla="*/ 506 w 898"/>
              <a:gd name="T67" fmla="*/ 745 h 898"/>
              <a:gd name="T68" fmla="*/ 465 w 898"/>
              <a:gd name="T69" fmla="*/ 763 h 898"/>
              <a:gd name="T70" fmla="*/ 318 w 898"/>
              <a:gd name="T71" fmla="*/ 419 h 898"/>
              <a:gd name="T72" fmla="*/ 263 w 898"/>
              <a:gd name="T73" fmla="*/ 556 h 898"/>
              <a:gd name="T74" fmla="*/ 242 w 898"/>
              <a:gd name="T75" fmla="*/ 551 h 898"/>
              <a:gd name="T76" fmla="*/ 186 w 898"/>
              <a:gd name="T77" fmla="*/ 417 h 898"/>
              <a:gd name="T78" fmla="*/ 181 w 898"/>
              <a:gd name="T79" fmla="*/ 339 h 898"/>
              <a:gd name="T80" fmla="*/ 240 w 898"/>
              <a:gd name="T81" fmla="*/ 129 h 898"/>
              <a:gd name="T82" fmla="*/ 255 w 898"/>
              <a:gd name="T83" fmla="*/ 114 h 898"/>
              <a:gd name="T84" fmla="*/ 270 w 898"/>
              <a:gd name="T85" fmla="*/ 129 h 898"/>
              <a:gd name="T86" fmla="*/ 329 w 898"/>
              <a:gd name="T87" fmla="*/ 339 h 898"/>
              <a:gd name="T88" fmla="*/ 231 w 898"/>
              <a:gd name="T89" fmla="*/ 758 h 898"/>
              <a:gd name="T90" fmla="*/ 200 w 898"/>
              <a:gd name="T91" fmla="*/ 727 h 898"/>
              <a:gd name="T92" fmla="*/ 200 w 898"/>
              <a:gd name="T93" fmla="*/ 680 h 898"/>
              <a:gd name="T94" fmla="*/ 231 w 898"/>
              <a:gd name="T95" fmla="*/ 648 h 898"/>
              <a:gd name="T96" fmla="*/ 278 w 898"/>
              <a:gd name="T97" fmla="*/ 648 h 898"/>
              <a:gd name="T98" fmla="*/ 311 w 898"/>
              <a:gd name="T99" fmla="*/ 680 h 898"/>
              <a:gd name="T100" fmla="*/ 311 w 898"/>
              <a:gd name="T101" fmla="*/ 727 h 898"/>
              <a:gd name="T102" fmla="*/ 278 w 898"/>
              <a:gd name="T103" fmla="*/ 758 h 898"/>
              <a:gd name="T104" fmla="*/ 10 w 898"/>
              <a:gd name="T105" fmla="*/ 2 h 898"/>
              <a:gd name="T106" fmla="*/ 1 w 898"/>
              <a:gd name="T107" fmla="*/ 886 h 898"/>
              <a:gd name="T108" fmla="*/ 883 w 898"/>
              <a:gd name="T109" fmla="*/ 898 h 898"/>
              <a:gd name="T110" fmla="*/ 898 w 898"/>
              <a:gd name="T111" fmla="*/ 883 h 898"/>
              <a:gd name="T112" fmla="*/ 886 w 898"/>
              <a:gd name="T113" fmla="*/ 0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8" h="898">
                <a:moveTo>
                  <a:pt x="718" y="464"/>
                </a:moveTo>
                <a:lnTo>
                  <a:pt x="718" y="467"/>
                </a:lnTo>
                <a:lnTo>
                  <a:pt x="717" y="470"/>
                </a:lnTo>
                <a:lnTo>
                  <a:pt x="716" y="472"/>
                </a:lnTo>
                <a:lnTo>
                  <a:pt x="714" y="474"/>
                </a:lnTo>
                <a:lnTo>
                  <a:pt x="712" y="477"/>
                </a:lnTo>
                <a:lnTo>
                  <a:pt x="710" y="478"/>
                </a:lnTo>
                <a:lnTo>
                  <a:pt x="706" y="479"/>
                </a:lnTo>
                <a:lnTo>
                  <a:pt x="703" y="479"/>
                </a:lnTo>
                <a:lnTo>
                  <a:pt x="658" y="479"/>
                </a:lnTo>
                <a:lnTo>
                  <a:pt x="658" y="543"/>
                </a:lnTo>
                <a:lnTo>
                  <a:pt x="658" y="546"/>
                </a:lnTo>
                <a:lnTo>
                  <a:pt x="657" y="549"/>
                </a:lnTo>
                <a:lnTo>
                  <a:pt x="656" y="551"/>
                </a:lnTo>
                <a:lnTo>
                  <a:pt x="654" y="554"/>
                </a:lnTo>
                <a:lnTo>
                  <a:pt x="652" y="556"/>
                </a:lnTo>
                <a:lnTo>
                  <a:pt x="650" y="557"/>
                </a:lnTo>
                <a:lnTo>
                  <a:pt x="647" y="558"/>
                </a:lnTo>
                <a:lnTo>
                  <a:pt x="643" y="558"/>
                </a:lnTo>
                <a:lnTo>
                  <a:pt x="641" y="558"/>
                </a:lnTo>
                <a:lnTo>
                  <a:pt x="638" y="557"/>
                </a:lnTo>
                <a:lnTo>
                  <a:pt x="636" y="556"/>
                </a:lnTo>
                <a:lnTo>
                  <a:pt x="634" y="554"/>
                </a:lnTo>
                <a:lnTo>
                  <a:pt x="632" y="551"/>
                </a:lnTo>
                <a:lnTo>
                  <a:pt x="631" y="549"/>
                </a:lnTo>
                <a:lnTo>
                  <a:pt x="629" y="546"/>
                </a:lnTo>
                <a:lnTo>
                  <a:pt x="628" y="543"/>
                </a:lnTo>
                <a:lnTo>
                  <a:pt x="628" y="479"/>
                </a:lnTo>
                <a:lnTo>
                  <a:pt x="583" y="479"/>
                </a:lnTo>
                <a:lnTo>
                  <a:pt x="581" y="479"/>
                </a:lnTo>
                <a:lnTo>
                  <a:pt x="578" y="478"/>
                </a:lnTo>
                <a:lnTo>
                  <a:pt x="576" y="477"/>
                </a:lnTo>
                <a:lnTo>
                  <a:pt x="574" y="474"/>
                </a:lnTo>
                <a:lnTo>
                  <a:pt x="572" y="472"/>
                </a:lnTo>
                <a:lnTo>
                  <a:pt x="571" y="470"/>
                </a:lnTo>
                <a:lnTo>
                  <a:pt x="570" y="467"/>
                </a:lnTo>
                <a:lnTo>
                  <a:pt x="570" y="464"/>
                </a:lnTo>
                <a:lnTo>
                  <a:pt x="570" y="404"/>
                </a:lnTo>
                <a:lnTo>
                  <a:pt x="570" y="402"/>
                </a:lnTo>
                <a:lnTo>
                  <a:pt x="571" y="398"/>
                </a:lnTo>
                <a:lnTo>
                  <a:pt x="572" y="396"/>
                </a:lnTo>
                <a:lnTo>
                  <a:pt x="574" y="394"/>
                </a:lnTo>
                <a:lnTo>
                  <a:pt x="576" y="392"/>
                </a:lnTo>
                <a:lnTo>
                  <a:pt x="578" y="391"/>
                </a:lnTo>
                <a:lnTo>
                  <a:pt x="581" y="390"/>
                </a:lnTo>
                <a:lnTo>
                  <a:pt x="583" y="389"/>
                </a:lnTo>
                <a:lnTo>
                  <a:pt x="628" y="389"/>
                </a:lnTo>
                <a:lnTo>
                  <a:pt x="628" y="129"/>
                </a:lnTo>
                <a:lnTo>
                  <a:pt x="629" y="126"/>
                </a:lnTo>
                <a:lnTo>
                  <a:pt x="631" y="123"/>
                </a:lnTo>
                <a:lnTo>
                  <a:pt x="632" y="121"/>
                </a:lnTo>
                <a:lnTo>
                  <a:pt x="634" y="118"/>
                </a:lnTo>
                <a:lnTo>
                  <a:pt x="636" y="117"/>
                </a:lnTo>
                <a:lnTo>
                  <a:pt x="638" y="115"/>
                </a:lnTo>
                <a:lnTo>
                  <a:pt x="641" y="114"/>
                </a:lnTo>
                <a:lnTo>
                  <a:pt x="643" y="114"/>
                </a:lnTo>
                <a:lnTo>
                  <a:pt x="647" y="114"/>
                </a:lnTo>
                <a:lnTo>
                  <a:pt x="650" y="115"/>
                </a:lnTo>
                <a:lnTo>
                  <a:pt x="652" y="117"/>
                </a:lnTo>
                <a:lnTo>
                  <a:pt x="654" y="118"/>
                </a:lnTo>
                <a:lnTo>
                  <a:pt x="656" y="121"/>
                </a:lnTo>
                <a:lnTo>
                  <a:pt x="657" y="123"/>
                </a:lnTo>
                <a:lnTo>
                  <a:pt x="658" y="127"/>
                </a:lnTo>
                <a:lnTo>
                  <a:pt x="658" y="129"/>
                </a:lnTo>
                <a:lnTo>
                  <a:pt x="658" y="389"/>
                </a:lnTo>
                <a:lnTo>
                  <a:pt x="703" y="389"/>
                </a:lnTo>
                <a:lnTo>
                  <a:pt x="706" y="390"/>
                </a:lnTo>
                <a:lnTo>
                  <a:pt x="710" y="391"/>
                </a:lnTo>
                <a:lnTo>
                  <a:pt x="712" y="392"/>
                </a:lnTo>
                <a:lnTo>
                  <a:pt x="714" y="394"/>
                </a:lnTo>
                <a:lnTo>
                  <a:pt x="716" y="396"/>
                </a:lnTo>
                <a:lnTo>
                  <a:pt x="717" y="398"/>
                </a:lnTo>
                <a:lnTo>
                  <a:pt x="718" y="402"/>
                </a:lnTo>
                <a:lnTo>
                  <a:pt x="718" y="404"/>
                </a:lnTo>
                <a:lnTo>
                  <a:pt x="718" y="464"/>
                </a:lnTo>
                <a:close/>
                <a:moveTo>
                  <a:pt x="643" y="763"/>
                </a:moveTo>
                <a:lnTo>
                  <a:pt x="638" y="762"/>
                </a:lnTo>
                <a:lnTo>
                  <a:pt x="632" y="762"/>
                </a:lnTo>
                <a:lnTo>
                  <a:pt x="626" y="760"/>
                </a:lnTo>
                <a:lnTo>
                  <a:pt x="621" y="758"/>
                </a:lnTo>
                <a:lnTo>
                  <a:pt x="616" y="756"/>
                </a:lnTo>
                <a:lnTo>
                  <a:pt x="610" y="753"/>
                </a:lnTo>
                <a:lnTo>
                  <a:pt x="606" y="749"/>
                </a:lnTo>
                <a:lnTo>
                  <a:pt x="602" y="745"/>
                </a:lnTo>
                <a:lnTo>
                  <a:pt x="597" y="741"/>
                </a:lnTo>
                <a:lnTo>
                  <a:pt x="594" y="737"/>
                </a:lnTo>
                <a:lnTo>
                  <a:pt x="591" y="731"/>
                </a:lnTo>
                <a:lnTo>
                  <a:pt x="589" y="727"/>
                </a:lnTo>
                <a:lnTo>
                  <a:pt x="587" y="720"/>
                </a:lnTo>
                <a:lnTo>
                  <a:pt x="586" y="715"/>
                </a:lnTo>
                <a:lnTo>
                  <a:pt x="584" y="710"/>
                </a:lnTo>
                <a:lnTo>
                  <a:pt x="583" y="703"/>
                </a:lnTo>
                <a:lnTo>
                  <a:pt x="584" y="697"/>
                </a:lnTo>
                <a:lnTo>
                  <a:pt x="586" y="692"/>
                </a:lnTo>
                <a:lnTo>
                  <a:pt x="587" y="685"/>
                </a:lnTo>
                <a:lnTo>
                  <a:pt x="589" y="680"/>
                </a:lnTo>
                <a:lnTo>
                  <a:pt x="591" y="674"/>
                </a:lnTo>
                <a:lnTo>
                  <a:pt x="594" y="670"/>
                </a:lnTo>
                <a:lnTo>
                  <a:pt x="597" y="665"/>
                </a:lnTo>
                <a:lnTo>
                  <a:pt x="602" y="661"/>
                </a:lnTo>
                <a:lnTo>
                  <a:pt x="606" y="657"/>
                </a:lnTo>
                <a:lnTo>
                  <a:pt x="610" y="653"/>
                </a:lnTo>
                <a:lnTo>
                  <a:pt x="616" y="651"/>
                </a:lnTo>
                <a:lnTo>
                  <a:pt x="621" y="648"/>
                </a:lnTo>
                <a:lnTo>
                  <a:pt x="626" y="646"/>
                </a:lnTo>
                <a:lnTo>
                  <a:pt x="632" y="645"/>
                </a:lnTo>
                <a:lnTo>
                  <a:pt x="638" y="643"/>
                </a:lnTo>
                <a:lnTo>
                  <a:pt x="643" y="643"/>
                </a:lnTo>
                <a:lnTo>
                  <a:pt x="650" y="643"/>
                </a:lnTo>
                <a:lnTo>
                  <a:pt x="656" y="645"/>
                </a:lnTo>
                <a:lnTo>
                  <a:pt x="662" y="646"/>
                </a:lnTo>
                <a:lnTo>
                  <a:pt x="667" y="648"/>
                </a:lnTo>
                <a:lnTo>
                  <a:pt x="672" y="651"/>
                </a:lnTo>
                <a:lnTo>
                  <a:pt x="678" y="653"/>
                </a:lnTo>
                <a:lnTo>
                  <a:pt x="682" y="657"/>
                </a:lnTo>
                <a:lnTo>
                  <a:pt x="686" y="661"/>
                </a:lnTo>
                <a:lnTo>
                  <a:pt x="690" y="665"/>
                </a:lnTo>
                <a:lnTo>
                  <a:pt x="694" y="670"/>
                </a:lnTo>
                <a:lnTo>
                  <a:pt x="697" y="674"/>
                </a:lnTo>
                <a:lnTo>
                  <a:pt x="699" y="680"/>
                </a:lnTo>
                <a:lnTo>
                  <a:pt x="701" y="685"/>
                </a:lnTo>
                <a:lnTo>
                  <a:pt x="702" y="692"/>
                </a:lnTo>
                <a:lnTo>
                  <a:pt x="703" y="697"/>
                </a:lnTo>
                <a:lnTo>
                  <a:pt x="703" y="703"/>
                </a:lnTo>
                <a:lnTo>
                  <a:pt x="703" y="710"/>
                </a:lnTo>
                <a:lnTo>
                  <a:pt x="702" y="715"/>
                </a:lnTo>
                <a:lnTo>
                  <a:pt x="701" y="720"/>
                </a:lnTo>
                <a:lnTo>
                  <a:pt x="699" y="727"/>
                </a:lnTo>
                <a:lnTo>
                  <a:pt x="697" y="731"/>
                </a:lnTo>
                <a:lnTo>
                  <a:pt x="694" y="737"/>
                </a:lnTo>
                <a:lnTo>
                  <a:pt x="690" y="741"/>
                </a:lnTo>
                <a:lnTo>
                  <a:pt x="686" y="745"/>
                </a:lnTo>
                <a:lnTo>
                  <a:pt x="682" y="749"/>
                </a:lnTo>
                <a:lnTo>
                  <a:pt x="678" y="753"/>
                </a:lnTo>
                <a:lnTo>
                  <a:pt x="672" y="756"/>
                </a:lnTo>
                <a:lnTo>
                  <a:pt x="667" y="758"/>
                </a:lnTo>
                <a:lnTo>
                  <a:pt x="662" y="760"/>
                </a:lnTo>
                <a:lnTo>
                  <a:pt x="656" y="762"/>
                </a:lnTo>
                <a:lnTo>
                  <a:pt x="650" y="762"/>
                </a:lnTo>
                <a:lnTo>
                  <a:pt x="643" y="763"/>
                </a:lnTo>
                <a:close/>
                <a:moveTo>
                  <a:pt x="540" y="284"/>
                </a:moveTo>
                <a:lnTo>
                  <a:pt x="538" y="287"/>
                </a:lnTo>
                <a:lnTo>
                  <a:pt x="537" y="290"/>
                </a:lnTo>
                <a:lnTo>
                  <a:pt x="536" y="294"/>
                </a:lnTo>
                <a:lnTo>
                  <a:pt x="534" y="296"/>
                </a:lnTo>
                <a:lnTo>
                  <a:pt x="532" y="297"/>
                </a:lnTo>
                <a:lnTo>
                  <a:pt x="530" y="298"/>
                </a:lnTo>
                <a:lnTo>
                  <a:pt x="527" y="299"/>
                </a:lnTo>
                <a:lnTo>
                  <a:pt x="525" y="299"/>
                </a:lnTo>
                <a:lnTo>
                  <a:pt x="480" y="299"/>
                </a:lnTo>
                <a:lnTo>
                  <a:pt x="480" y="543"/>
                </a:lnTo>
                <a:lnTo>
                  <a:pt x="479" y="546"/>
                </a:lnTo>
                <a:lnTo>
                  <a:pt x="479" y="549"/>
                </a:lnTo>
                <a:lnTo>
                  <a:pt x="476" y="551"/>
                </a:lnTo>
                <a:lnTo>
                  <a:pt x="475" y="554"/>
                </a:lnTo>
                <a:lnTo>
                  <a:pt x="472" y="556"/>
                </a:lnTo>
                <a:lnTo>
                  <a:pt x="470" y="557"/>
                </a:lnTo>
                <a:lnTo>
                  <a:pt x="467" y="558"/>
                </a:lnTo>
                <a:lnTo>
                  <a:pt x="465" y="558"/>
                </a:lnTo>
                <a:lnTo>
                  <a:pt x="461" y="558"/>
                </a:lnTo>
                <a:lnTo>
                  <a:pt x="458" y="557"/>
                </a:lnTo>
                <a:lnTo>
                  <a:pt x="456" y="556"/>
                </a:lnTo>
                <a:lnTo>
                  <a:pt x="454" y="554"/>
                </a:lnTo>
                <a:lnTo>
                  <a:pt x="452" y="551"/>
                </a:lnTo>
                <a:lnTo>
                  <a:pt x="451" y="549"/>
                </a:lnTo>
                <a:lnTo>
                  <a:pt x="450" y="546"/>
                </a:lnTo>
                <a:lnTo>
                  <a:pt x="450" y="543"/>
                </a:lnTo>
                <a:lnTo>
                  <a:pt x="450" y="299"/>
                </a:lnTo>
                <a:lnTo>
                  <a:pt x="405" y="299"/>
                </a:lnTo>
                <a:lnTo>
                  <a:pt x="402" y="299"/>
                </a:lnTo>
                <a:lnTo>
                  <a:pt x="398" y="298"/>
                </a:lnTo>
                <a:lnTo>
                  <a:pt x="396" y="297"/>
                </a:lnTo>
                <a:lnTo>
                  <a:pt x="394" y="296"/>
                </a:lnTo>
                <a:lnTo>
                  <a:pt x="392" y="294"/>
                </a:lnTo>
                <a:lnTo>
                  <a:pt x="391" y="290"/>
                </a:lnTo>
                <a:lnTo>
                  <a:pt x="390" y="287"/>
                </a:lnTo>
                <a:lnTo>
                  <a:pt x="390" y="284"/>
                </a:lnTo>
                <a:lnTo>
                  <a:pt x="390" y="225"/>
                </a:lnTo>
                <a:lnTo>
                  <a:pt x="390" y="222"/>
                </a:lnTo>
                <a:lnTo>
                  <a:pt x="391" y="219"/>
                </a:lnTo>
                <a:lnTo>
                  <a:pt x="392" y="217"/>
                </a:lnTo>
                <a:lnTo>
                  <a:pt x="394" y="214"/>
                </a:lnTo>
                <a:lnTo>
                  <a:pt x="396" y="212"/>
                </a:lnTo>
                <a:lnTo>
                  <a:pt x="398" y="211"/>
                </a:lnTo>
                <a:lnTo>
                  <a:pt x="402" y="210"/>
                </a:lnTo>
                <a:lnTo>
                  <a:pt x="405" y="210"/>
                </a:lnTo>
                <a:lnTo>
                  <a:pt x="450" y="210"/>
                </a:lnTo>
                <a:lnTo>
                  <a:pt x="450" y="129"/>
                </a:lnTo>
                <a:lnTo>
                  <a:pt x="450" y="126"/>
                </a:lnTo>
                <a:lnTo>
                  <a:pt x="451" y="123"/>
                </a:lnTo>
                <a:lnTo>
                  <a:pt x="452" y="121"/>
                </a:lnTo>
                <a:lnTo>
                  <a:pt x="454" y="118"/>
                </a:lnTo>
                <a:lnTo>
                  <a:pt x="456" y="117"/>
                </a:lnTo>
                <a:lnTo>
                  <a:pt x="458" y="115"/>
                </a:lnTo>
                <a:lnTo>
                  <a:pt x="461" y="114"/>
                </a:lnTo>
                <a:lnTo>
                  <a:pt x="465" y="114"/>
                </a:lnTo>
                <a:lnTo>
                  <a:pt x="467" y="114"/>
                </a:lnTo>
                <a:lnTo>
                  <a:pt x="470" y="115"/>
                </a:lnTo>
                <a:lnTo>
                  <a:pt x="472" y="117"/>
                </a:lnTo>
                <a:lnTo>
                  <a:pt x="475" y="118"/>
                </a:lnTo>
                <a:lnTo>
                  <a:pt x="476" y="121"/>
                </a:lnTo>
                <a:lnTo>
                  <a:pt x="479" y="123"/>
                </a:lnTo>
                <a:lnTo>
                  <a:pt x="479" y="127"/>
                </a:lnTo>
                <a:lnTo>
                  <a:pt x="480" y="129"/>
                </a:lnTo>
                <a:lnTo>
                  <a:pt x="480" y="210"/>
                </a:lnTo>
                <a:lnTo>
                  <a:pt x="525" y="210"/>
                </a:lnTo>
                <a:lnTo>
                  <a:pt x="527" y="210"/>
                </a:lnTo>
                <a:lnTo>
                  <a:pt x="530" y="211"/>
                </a:lnTo>
                <a:lnTo>
                  <a:pt x="532" y="212"/>
                </a:lnTo>
                <a:lnTo>
                  <a:pt x="534" y="214"/>
                </a:lnTo>
                <a:lnTo>
                  <a:pt x="536" y="217"/>
                </a:lnTo>
                <a:lnTo>
                  <a:pt x="537" y="219"/>
                </a:lnTo>
                <a:lnTo>
                  <a:pt x="538" y="222"/>
                </a:lnTo>
                <a:lnTo>
                  <a:pt x="540" y="225"/>
                </a:lnTo>
                <a:lnTo>
                  <a:pt x="540" y="284"/>
                </a:lnTo>
                <a:close/>
                <a:moveTo>
                  <a:pt x="465" y="763"/>
                </a:moveTo>
                <a:lnTo>
                  <a:pt x="458" y="762"/>
                </a:lnTo>
                <a:lnTo>
                  <a:pt x="452" y="762"/>
                </a:lnTo>
                <a:lnTo>
                  <a:pt x="446" y="760"/>
                </a:lnTo>
                <a:lnTo>
                  <a:pt x="441" y="758"/>
                </a:lnTo>
                <a:lnTo>
                  <a:pt x="436" y="756"/>
                </a:lnTo>
                <a:lnTo>
                  <a:pt x="430" y="753"/>
                </a:lnTo>
                <a:lnTo>
                  <a:pt x="426" y="749"/>
                </a:lnTo>
                <a:lnTo>
                  <a:pt x="422" y="745"/>
                </a:lnTo>
                <a:lnTo>
                  <a:pt x="419" y="741"/>
                </a:lnTo>
                <a:lnTo>
                  <a:pt x="414" y="737"/>
                </a:lnTo>
                <a:lnTo>
                  <a:pt x="412" y="731"/>
                </a:lnTo>
                <a:lnTo>
                  <a:pt x="409" y="727"/>
                </a:lnTo>
                <a:lnTo>
                  <a:pt x="407" y="720"/>
                </a:lnTo>
                <a:lnTo>
                  <a:pt x="406" y="715"/>
                </a:lnTo>
                <a:lnTo>
                  <a:pt x="405" y="710"/>
                </a:lnTo>
                <a:lnTo>
                  <a:pt x="405" y="703"/>
                </a:lnTo>
                <a:lnTo>
                  <a:pt x="405" y="697"/>
                </a:lnTo>
                <a:lnTo>
                  <a:pt x="406" y="692"/>
                </a:lnTo>
                <a:lnTo>
                  <a:pt x="407" y="685"/>
                </a:lnTo>
                <a:lnTo>
                  <a:pt x="409" y="680"/>
                </a:lnTo>
                <a:lnTo>
                  <a:pt x="412" y="674"/>
                </a:lnTo>
                <a:lnTo>
                  <a:pt x="414" y="670"/>
                </a:lnTo>
                <a:lnTo>
                  <a:pt x="419" y="665"/>
                </a:lnTo>
                <a:lnTo>
                  <a:pt x="422" y="661"/>
                </a:lnTo>
                <a:lnTo>
                  <a:pt x="426" y="657"/>
                </a:lnTo>
                <a:lnTo>
                  <a:pt x="430" y="653"/>
                </a:lnTo>
                <a:lnTo>
                  <a:pt x="436" y="651"/>
                </a:lnTo>
                <a:lnTo>
                  <a:pt x="441" y="648"/>
                </a:lnTo>
                <a:lnTo>
                  <a:pt x="446" y="646"/>
                </a:lnTo>
                <a:lnTo>
                  <a:pt x="452" y="645"/>
                </a:lnTo>
                <a:lnTo>
                  <a:pt x="458" y="643"/>
                </a:lnTo>
                <a:lnTo>
                  <a:pt x="465" y="643"/>
                </a:lnTo>
                <a:lnTo>
                  <a:pt x="470" y="643"/>
                </a:lnTo>
                <a:lnTo>
                  <a:pt x="476" y="645"/>
                </a:lnTo>
                <a:lnTo>
                  <a:pt x="482" y="646"/>
                </a:lnTo>
                <a:lnTo>
                  <a:pt x="487" y="648"/>
                </a:lnTo>
                <a:lnTo>
                  <a:pt x="492" y="651"/>
                </a:lnTo>
                <a:lnTo>
                  <a:pt x="498" y="653"/>
                </a:lnTo>
                <a:lnTo>
                  <a:pt x="502" y="657"/>
                </a:lnTo>
                <a:lnTo>
                  <a:pt x="506" y="661"/>
                </a:lnTo>
                <a:lnTo>
                  <a:pt x="511" y="665"/>
                </a:lnTo>
                <a:lnTo>
                  <a:pt x="514" y="670"/>
                </a:lnTo>
                <a:lnTo>
                  <a:pt x="517" y="674"/>
                </a:lnTo>
                <a:lnTo>
                  <a:pt x="519" y="680"/>
                </a:lnTo>
                <a:lnTo>
                  <a:pt x="521" y="685"/>
                </a:lnTo>
                <a:lnTo>
                  <a:pt x="522" y="692"/>
                </a:lnTo>
                <a:lnTo>
                  <a:pt x="524" y="697"/>
                </a:lnTo>
                <a:lnTo>
                  <a:pt x="525" y="703"/>
                </a:lnTo>
                <a:lnTo>
                  <a:pt x="524" y="710"/>
                </a:lnTo>
                <a:lnTo>
                  <a:pt x="522" y="715"/>
                </a:lnTo>
                <a:lnTo>
                  <a:pt x="521" y="720"/>
                </a:lnTo>
                <a:lnTo>
                  <a:pt x="519" y="727"/>
                </a:lnTo>
                <a:lnTo>
                  <a:pt x="517" y="731"/>
                </a:lnTo>
                <a:lnTo>
                  <a:pt x="514" y="737"/>
                </a:lnTo>
                <a:lnTo>
                  <a:pt x="511" y="741"/>
                </a:lnTo>
                <a:lnTo>
                  <a:pt x="506" y="745"/>
                </a:lnTo>
                <a:lnTo>
                  <a:pt x="502" y="749"/>
                </a:lnTo>
                <a:lnTo>
                  <a:pt x="498" y="753"/>
                </a:lnTo>
                <a:lnTo>
                  <a:pt x="492" y="756"/>
                </a:lnTo>
                <a:lnTo>
                  <a:pt x="487" y="758"/>
                </a:lnTo>
                <a:lnTo>
                  <a:pt x="482" y="760"/>
                </a:lnTo>
                <a:lnTo>
                  <a:pt x="476" y="762"/>
                </a:lnTo>
                <a:lnTo>
                  <a:pt x="470" y="762"/>
                </a:lnTo>
                <a:lnTo>
                  <a:pt x="465" y="763"/>
                </a:lnTo>
                <a:close/>
                <a:moveTo>
                  <a:pt x="330" y="404"/>
                </a:moveTo>
                <a:lnTo>
                  <a:pt x="330" y="407"/>
                </a:lnTo>
                <a:lnTo>
                  <a:pt x="329" y="410"/>
                </a:lnTo>
                <a:lnTo>
                  <a:pt x="328" y="412"/>
                </a:lnTo>
                <a:lnTo>
                  <a:pt x="326" y="414"/>
                </a:lnTo>
                <a:lnTo>
                  <a:pt x="323" y="417"/>
                </a:lnTo>
                <a:lnTo>
                  <a:pt x="320" y="418"/>
                </a:lnTo>
                <a:lnTo>
                  <a:pt x="318" y="419"/>
                </a:lnTo>
                <a:lnTo>
                  <a:pt x="315" y="419"/>
                </a:lnTo>
                <a:lnTo>
                  <a:pt x="270" y="419"/>
                </a:lnTo>
                <a:lnTo>
                  <a:pt x="270" y="543"/>
                </a:lnTo>
                <a:lnTo>
                  <a:pt x="270" y="546"/>
                </a:lnTo>
                <a:lnTo>
                  <a:pt x="269" y="549"/>
                </a:lnTo>
                <a:lnTo>
                  <a:pt x="268" y="551"/>
                </a:lnTo>
                <a:lnTo>
                  <a:pt x="266" y="554"/>
                </a:lnTo>
                <a:lnTo>
                  <a:pt x="263" y="556"/>
                </a:lnTo>
                <a:lnTo>
                  <a:pt x="260" y="557"/>
                </a:lnTo>
                <a:lnTo>
                  <a:pt x="258" y="558"/>
                </a:lnTo>
                <a:lnTo>
                  <a:pt x="255" y="558"/>
                </a:lnTo>
                <a:lnTo>
                  <a:pt x="252" y="558"/>
                </a:lnTo>
                <a:lnTo>
                  <a:pt x="250" y="557"/>
                </a:lnTo>
                <a:lnTo>
                  <a:pt x="246" y="556"/>
                </a:lnTo>
                <a:lnTo>
                  <a:pt x="244" y="554"/>
                </a:lnTo>
                <a:lnTo>
                  <a:pt x="242" y="551"/>
                </a:lnTo>
                <a:lnTo>
                  <a:pt x="241" y="549"/>
                </a:lnTo>
                <a:lnTo>
                  <a:pt x="240" y="546"/>
                </a:lnTo>
                <a:lnTo>
                  <a:pt x="240" y="543"/>
                </a:lnTo>
                <a:lnTo>
                  <a:pt x="240" y="419"/>
                </a:lnTo>
                <a:lnTo>
                  <a:pt x="195" y="419"/>
                </a:lnTo>
                <a:lnTo>
                  <a:pt x="192" y="419"/>
                </a:lnTo>
                <a:lnTo>
                  <a:pt x="190" y="418"/>
                </a:lnTo>
                <a:lnTo>
                  <a:pt x="186" y="417"/>
                </a:lnTo>
                <a:lnTo>
                  <a:pt x="184" y="414"/>
                </a:lnTo>
                <a:lnTo>
                  <a:pt x="183" y="412"/>
                </a:lnTo>
                <a:lnTo>
                  <a:pt x="181" y="410"/>
                </a:lnTo>
                <a:lnTo>
                  <a:pt x="180" y="407"/>
                </a:lnTo>
                <a:lnTo>
                  <a:pt x="180" y="404"/>
                </a:lnTo>
                <a:lnTo>
                  <a:pt x="180" y="344"/>
                </a:lnTo>
                <a:lnTo>
                  <a:pt x="180" y="342"/>
                </a:lnTo>
                <a:lnTo>
                  <a:pt x="181" y="339"/>
                </a:lnTo>
                <a:lnTo>
                  <a:pt x="183" y="336"/>
                </a:lnTo>
                <a:lnTo>
                  <a:pt x="184" y="334"/>
                </a:lnTo>
                <a:lnTo>
                  <a:pt x="186" y="332"/>
                </a:lnTo>
                <a:lnTo>
                  <a:pt x="190" y="331"/>
                </a:lnTo>
                <a:lnTo>
                  <a:pt x="192" y="330"/>
                </a:lnTo>
                <a:lnTo>
                  <a:pt x="195" y="329"/>
                </a:lnTo>
                <a:lnTo>
                  <a:pt x="240" y="329"/>
                </a:lnTo>
                <a:lnTo>
                  <a:pt x="240" y="129"/>
                </a:lnTo>
                <a:lnTo>
                  <a:pt x="240" y="126"/>
                </a:lnTo>
                <a:lnTo>
                  <a:pt x="241" y="123"/>
                </a:lnTo>
                <a:lnTo>
                  <a:pt x="242" y="121"/>
                </a:lnTo>
                <a:lnTo>
                  <a:pt x="244" y="118"/>
                </a:lnTo>
                <a:lnTo>
                  <a:pt x="246" y="117"/>
                </a:lnTo>
                <a:lnTo>
                  <a:pt x="250" y="115"/>
                </a:lnTo>
                <a:lnTo>
                  <a:pt x="252" y="114"/>
                </a:lnTo>
                <a:lnTo>
                  <a:pt x="255" y="114"/>
                </a:lnTo>
                <a:lnTo>
                  <a:pt x="258" y="114"/>
                </a:lnTo>
                <a:lnTo>
                  <a:pt x="260" y="115"/>
                </a:lnTo>
                <a:lnTo>
                  <a:pt x="263" y="117"/>
                </a:lnTo>
                <a:lnTo>
                  <a:pt x="266" y="118"/>
                </a:lnTo>
                <a:lnTo>
                  <a:pt x="268" y="121"/>
                </a:lnTo>
                <a:lnTo>
                  <a:pt x="269" y="123"/>
                </a:lnTo>
                <a:lnTo>
                  <a:pt x="270" y="127"/>
                </a:lnTo>
                <a:lnTo>
                  <a:pt x="270" y="129"/>
                </a:lnTo>
                <a:lnTo>
                  <a:pt x="270" y="329"/>
                </a:lnTo>
                <a:lnTo>
                  <a:pt x="315" y="329"/>
                </a:lnTo>
                <a:lnTo>
                  <a:pt x="318" y="330"/>
                </a:lnTo>
                <a:lnTo>
                  <a:pt x="320" y="331"/>
                </a:lnTo>
                <a:lnTo>
                  <a:pt x="323" y="332"/>
                </a:lnTo>
                <a:lnTo>
                  <a:pt x="326" y="334"/>
                </a:lnTo>
                <a:lnTo>
                  <a:pt x="328" y="336"/>
                </a:lnTo>
                <a:lnTo>
                  <a:pt x="329" y="339"/>
                </a:lnTo>
                <a:lnTo>
                  <a:pt x="330" y="342"/>
                </a:lnTo>
                <a:lnTo>
                  <a:pt x="330" y="344"/>
                </a:lnTo>
                <a:lnTo>
                  <a:pt x="330" y="404"/>
                </a:lnTo>
                <a:close/>
                <a:moveTo>
                  <a:pt x="255" y="763"/>
                </a:moveTo>
                <a:lnTo>
                  <a:pt x="249" y="762"/>
                </a:lnTo>
                <a:lnTo>
                  <a:pt x="243" y="762"/>
                </a:lnTo>
                <a:lnTo>
                  <a:pt x="237" y="760"/>
                </a:lnTo>
                <a:lnTo>
                  <a:pt x="231" y="758"/>
                </a:lnTo>
                <a:lnTo>
                  <a:pt x="226" y="756"/>
                </a:lnTo>
                <a:lnTo>
                  <a:pt x="222" y="753"/>
                </a:lnTo>
                <a:lnTo>
                  <a:pt x="216" y="749"/>
                </a:lnTo>
                <a:lnTo>
                  <a:pt x="212" y="745"/>
                </a:lnTo>
                <a:lnTo>
                  <a:pt x="209" y="741"/>
                </a:lnTo>
                <a:lnTo>
                  <a:pt x="206" y="737"/>
                </a:lnTo>
                <a:lnTo>
                  <a:pt x="203" y="731"/>
                </a:lnTo>
                <a:lnTo>
                  <a:pt x="200" y="727"/>
                </a:lnTo>
                <a:lnTo>
                  <a:pt x="198" y="720"/>
                </a:lnTo>
                <a:lnTo>
                  <a:pt x="196" y="715"/>
                </a:lnTo>
                <a:lnTo>
                  <a:pt x="195" y="710"/>
                </a:lnTo>
                <a:lnTo>
                  <a:pt x="195" y="703"/>
                </a:lnTo>
                <a:lnTo>
                  <a:pt x="195" y="697"/>
                </a:lnTo>
                <a:lnTo>
                  <a:pt x="196" y="692"/>
                </a:lnTo>
                <a:lnTo>
                  <a:pt x="198" y="685"/>
                </a:lnTo>
                <a:lnTo>
                  <a:pt x="200" y="680"/>
                </a:lnTo>
                <a:lnTo>
                  <a:pt x="203" y="674"/>
                </a:lnTo>
                <a:lnTo>
                  <a:pt x="206" y="670"/>
                </a:lnTo>
                <a:lnTo>
                  <a:pt x="209" y="665"/>
                </a:lnTo>
                <a:lnTo>
                  <a:pt x="212" y="661"/>
                </a:lnTo>
                <a:lnTo>
                  <a:pt x="216" y="657"/>
                </a:lnTo>
                <a:lnTo>
                  <a:pt x="222" y="653"/>
                </a:lnTo>
                <a:lnTo>
                  <a:pt x="226" y="651"/>
                </a:lnTo>
                <a:lnTo>
                  <a:pt x="231" y="648"/>
                </a:lnTo>
                <a:lnTo>
                  <a:pt x="237" y="646"/>
                </a:lnTo>
                <a:lnTo>
                  <a:pt x="243" y="645"/>
                </a:lnTo>
                <a:lnTo>
                  <a:pt x="249" y="643"/>
                </a:lnTo>
                <a:lnTo>
                  <a:pt x="255" y="643"/>
                </a:lnTo>
                <a:lnTo>
                  <a:pt x="261" y="643"/>
                </a:lnTo>
                <a:lnTo>
                  <a:pt x="267" y="645"/>
                </a:lnTo>
                <a:lnTo>
                  <a:pt x="273" y="646"/>
                </a:lnTo>
                <a:lnTo>
                  <a:pt x="278" y="648"/>
                </a:lnTo>
                <a:lnTo>
                  <a:pt x="284" y="651"/>
                </a:lnTo>
                <a:lnTo>
                  <a:pt x="288" y="653"/>
                </a:lnTo>
                <a:lnTo>
                  <a:pt x="293" y="657"/>
                </a:lnTo>
                <a:lnTo>
                  <a:pt x="298" y="661"/>
                </a:lnTo>
                <a:lnTo>
                  <a:pt x="301" y="665"/>
                </a:lnTo>
                <a:lnTo>
                  <a:pt x="304" y="670"/>
                </a:lnTo>
                <a:lnTo>
                  <a:pt x="307" y="674"/>
                </a:lnTo>
                <a:lnTo>
                  <a:pt x="311" y="680"/>
                </a:lnTo>
                <a:lnTo>
                  <a:pt x="312" y="685"/>
                </a:lnTo>
                <a:lnTo>
                  <a:pt x="314" y="692"/>
                </a:lnTo>
                <a:lnTo>
                  <a:pt x="315" y="697"/>
                </a:lnTo>
                <a:lnTo>
                  <a:pt x="315" y="703"/>
                </a:lnTo>
                <a:lnTo>
                  <a:pt x="315" y="710"/>
                </a:lnTo>
                <a:lnTo>
                  <a:pt x="314" y="715"/>
                </a:lnTo>
                <a:lnTo>
                  <a:pt x="312" y="720"/>
                </a:lnTo>
                <a:lnTo>
                  <a:pt x="311" y="727"/>
                </a:lnTo>
                <a:lnTo>
                  <a:pt x="307" y="731"/>
                </a:lnTo>
                <a:lnTo>
                  <a:pt x="304" y="737"/>
                </a:lnTo>
                <a:lnTo>
                  <a:pt x="301" y="741"/>
                </a:lnTo>
                <a:lnTo>
                  <a:pt x="298" y="745"/>
                </a:lnTo>
                <a:lnTo>
                  <a:pt x="293" y="749"/>
                </a:lnTo>
                <a:lnTo>
                  <a:pt x="288" y="753"/>
                </a:lnTo>
                <a:lnTo>
                  <a:pt x="284" y="756"/>
                </a:lnTo>
                <a:lnTo>
                  <a:pt x="278" y="758"/>
                </a:lnTo>
                <a:lnTo>
                  <a:pt x="273" y="760"/>
                </a:lnTo>
                <a:lnTo>
                  <a:pt x="267" y="762"/>
                </a:lnTo>
                <a:lnTo>
                  <a:pt x="261" y="762"/>
                </a:lnTo>
                <a:lnTo>
                  <a:pt x="255" y="763"/>
                </a:lnTo>
                <a:close/>
                <a:moveTo>
                  <a:pt x="883" y="0"/>
                </a:moveTo>
                <a:lnTo>
                  <a:pt x="15" y="0"/>
                </a:lnTo>
                <a:lnTo>
                  <a:pt x="13" y="0"/>
                </a:lnTo>
                <a:lnTo>
                  <a:pt x="10" y="2"/>
                </a:lnTo>
                <a:lnTo>
                  <a:pt x="8" y="3"/>
                </a:lnTo>
                <a:lnTo>
                  <a:pt x="6" y="5"/>
                </a:lnTo>
                <a:lnTo>
                  <a:pt x="3" y="7"/>
                </a:lnTo>
                <a:lnTo>
                  <a:pt x="2" y="10"/>
                </a:lnTo>
                <a:lnTo>
                  <a:pt x="1" y="12"/>
                </a:lnTo>
                <a:lnTo>
                  <a:pt x="0" y="15"/>
                </a:lnTo>
                <a:lnTo>
                  <a:pt x="0" y="883"/>
                </a:lnTo>
                <a:lnTo>
                  <a:pt x="1" y="886"/>
                </a:lnTo>
                <a:lnTo>
                  <a:pt x="2" y="888"/>
                </a:lnTo>
                <a:lnTo>
                  <a:pt x="3" y="892"/>
                </a:lnTo>
                <a:lnTo>
                  <a:pt x="6" y="894"/>
                </a:lnTo>
                <a:lnTo>
                  <a:pt x="8" y="895"/>
                </a:lnTo>
                <a:lnTo>
                  <a:pt x="10" y="897"/>
                </a:lnTo>
                <a:lnTo>
                  <a:pt x="13" y="897"/>
                </a:lnTo>
                <a:lnTo>
                  <a:pt x="15" y="898"/>
                </a:lnTo>
                <a:lnTo>
                  <a:pt x="883" y="898"/>
                </a:lnTo>
                <a:lnTo>
                  <a:pt x="886" y="897"/>
                </a:lnTo>
                <a:lnTo>
                  <a:pt x="888" y="897"/>
                </a:lnTo>
                <a:lnTo>
                  <a:pt x="892" y="895"/>
                </a:lnTo>
                <a:lnTo>
                  <a:pt x="894" y="894"/>
                </a:lnTo>
                <a:lnTo>
                  <a:pt x="896" y="892"/>
                </a:lnTo>
                <a:lnTo>
                  <a:pt x="897" y="888"/>
                </a:lnTo>
                <a:lnTo>
                  <a:pt x="898" y="886"/>
                </a:lnTo>
                <a:lnTo>
                  <a:pt x="898" y="883"/>
                </a:lnTo>
                <a:lnTo>
                  <a:pt x="898" y="15"/>
                </a:lnTo>
                <a:lnTo>
                  <a:pt x="898" y="12"/>
                </a:lnTo>
                <a:lnTo>
                  <a:pt x="897" y="10"/>
                </a:lnTo>
                <a:lnTo>
                  <a:pt x="896" y="7"/>
                </a:lnTo>
                <a:lnTo>
                  <a:pt x="894" y="5"/>
                </a:lnTo>
                <a:lnTo>
                  <a:pt x="892" y="3"/>
                </a:lnTo>
                <a:lnTo>
                  <a:pt x="888" y="2"/>
                </a:lnTo>
                <a:lnTo>
                  <a:pt x="886" y="0"/>
                </a:lnTo>
                <a:lnTo>
                  <a:pt x="883" y="0"/>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pic>
        <p:nvPicPr>
          <p:cNvPr id="6" name="Audio 5">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552238" y="6218238"/>
            <a:ext cx="487362" cy="487362"/>
          </a:xfrm>
          <a:prstGeom prst="rect">
            <a:avLst/>
          </a:prstGeom>
        </p:spPr>
      </p:pic>
    </p:spTree>
    <p:custDataLst>
      <p:tags r:id="rId1"/>
    </p:custDataLst>
    <p:extLst>
      <p:ext uri="{BB962C8B-B14F-4D97-AF65-F5344CB8AC3E}">
        <p14:creationId xmlns:p14="http://schemas.microsoft.com/office/powerpoint/2010/main" val="3299715198"/>
      </p:ext>
    </p:extLst>
  </p:cSld>
  <p:clrMapOvr>
    <a:masterClrMapping/>
  </p:clrMapOvr>
  <mc:AlternateContent xmlns:mc="http://schemas.openxmlformats.org/markup-compatibility/2006">
    <mc:Choice xmlns:p14="http://schemas.microsoft.com/office/powerpoint/2010/main" Requires="p14">
      <p:transition spd="slow" p14:dur="2000" advTm="44964"/>
    </mc:Choice>
    <mc:Fallback>
      <p:transition spd="slow" advTm="449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0"/>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7"/>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42"/>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6"/>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5" fill="hold" display="0">
                  <p:stCondLst>
                    <p:cond delay="indefinite"/>
                  </p:stCondLst>
                  <p:endCondLst>
                    <p:cond evt="onStopAudio" delay="0">
                      <p:tgtEl>
                        <p:sldTgt/>
                      </p:tgtEl>
                    </p:cond>
                  </p:endCondLst>
                </p:cTn>
                <p:tgtEl>
                  <p:spTgt spid="6"/>
                </p:tgtEl>
              </p:cMediaNode>
            </p:audio>
          </p:childTnLst>
        </p:cTn>
      </p:par>
    </p:tnLst>
    <p:bldLst>
      <p:bldP spid="16" grpId="0" animBg="1"/>
      <p:bldP spid="15" grpId="0" animBg="1"/>
      <p:bldP spid="19" grpId="0" animBg="1"/>
      <p:bldP spid="20" grpId="0" animBg="1"/>
      <p:bldP spid="21" grpId="0" animBg="1"/>
      <p:bldP spid="22" grpId="0" animBg="1"/>
      <p:bldP spid="25" grpId="0" animBg="1"/>
      <p:bldP spid="26" grpId="0" animBg="1"/>
      <p:bldP spid="27" grpId="0" animBg="1"/>
      <p:bldP spid="28" grpId="0" animBg="1"/>
      <p:bldP spid="29" grpId="0" animBg="1"/>
      <p:bldP spid="30" grpId="0" animBg="1"/>
      <p:bldP spid="34" grpId="0" animBg="1"/>
      <p:bldP spid="35" grpId="0" animBg="1"/>
      <p:bldP spid="4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xmlns="" id="{B5981CF1-BC08-49F8-B0F9-AAF98EC67450}"/>
              </a:ext>
            </a:extLst>
          </p:cNvPr>
          <p:cNvSpPr>
            <a:spLocks noGrp="1"/>
          </p:cNvSpPr>
          <p:nvPr>
            <p:ph type="title" idx="4294967295"/>
          </p:nvPr>
        </p:nvSpPr>
        <p:spPr>
          <a:xfrm>
            <a:off x="0" y="365125"/>
            <a:ext cx="10515600" cy="1325563"/>
          </a:xfrm>
        </p:spPr>
        <p:txBody>
          <a:bodyPr/>
          <a:lstStyle/>
          <a:p>
            <a:r>
              <a:rPr lang="en-US" dirty="0"/>
              <a:t>Project analysis slide 2</a:t>
            </a:r>
          </a:p>
        </p:txBody>
      </p:sp>
      <p:cxnSp>
        <p:nvCxnSpPr>
          <p:cNvPr id="8" name="Straight Connector 7">
            <a:extLst>
              <a:ext uri="{FF2B5EF4-FFF2-40B4-BE49-F238E27FC236}">
                <a16:creationId xmlns:a16="http://schemas.microsoft.com/office/drawing/2014/main" xmlns="" id="{D0986099-F5F2-4E8B-BE17-81194861A00C}"/>
              </a:ext>
              <a:ext uri="{C183D7F6-B498-43B3-948B-1728B52AA6E4}">
                <adec:decorative xmlns:adec="http://schemas.microsoft.com/office/drawing/2017/decorative" xmlns=""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xmlns=""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smtClean="0">
                <a:solidFill>
                  <a:schemeClr val="tx1">
                    <a:lumMod val="75000"/>
                    <a:lumOff val="25000"/>
                  </a:schemeClr>
                </a:solidFill>
              </a:rPr>
              <a:t>Dataset</a:t>
            </a:r>
            <a:r>
              <a:rPr lang="en-US" sz="2800" dirty="0">
                <a:solidFill>
                  <a:schemeClr val="tx1">
                    <a:lumMod val="75000"/>
                    <a:lumOff val="25000"/>
                  </a:schemeClr>
                </a:solidFill>
              </a:rPr>
              <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xmlns="" id="{83E690F4-843A-47A5-8620-4FB01C0D8E68}"/>
              </a:ext>
              <a:ext uri="{C183D7F6-B498-43B3-948B-1728B52AA6E4}">
                <adec:decorative xmlns:adec="http://schemas.microsoft.com/office/drawing/2017/decorative" xmlns=""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3" name="Rectangle 42">
            <a:extLst>
              <a:ext uri="{FF2B5EF4-FFF2-40B4-BE49-F238E27FC236}">
                <a16:creationId xmlns:a16="http://schemas.microsoft.com/office/drawing/2014/main" xmlns="" id="{16FB0785-0013-474B-B959-F2CC8F4C0C1E}"/>
              </a:ext>
            </a:extLst>
          </p:cNvPr>
          <p:cNvSpPr/>
          <p:nvPr/>
        </p:nvSpPr>
        <p:spPr>
          <a:xfrm>
            <a:off x="368948" y="966097"/>
            <a:ext cx="7208914" cy="223394"/>
          </a:xfrm>
          <a:prstGeom prst="rect">
            <a:avLst/>
          </a:prstGeom>
        </p:spPr>
        <p:txBody>
          <a:bodyPr wrap="square" lIns="0" tIns="0" rIns="0" bIns="0" anchor="t">
            <a:spAutoFit/>
          </a:bodyPr>
          <a:lstStyle/>
          <a:p>
            <a:pPr>
              <a:lnSpc>
                <a:spcPts val="1900"/>
              </a:lnSpc>
            </a:pPr>
            <a:r>
              <a:rPr lang="en-US" sz="1400" b="1" dirty="0" smtClean="0">
                <a:solidFill>
                  <a:schemeClr val="tx1">
                    <a:lumMod val="75000"/>
                    <a:lumOff val="25000"/>
                  </a:schemeClr>
                </a:solidFill>
                <a:cs typeface="Segoe UI" panose="020B0502040204020203" pitchFamily="34" charset="0"/>
              </a:rPr>
              <a:t>SOURCE</a:t>
            </a:r>
            <a:r>
              <a:rPr lang="en-US" sz="1400" dirty="0" smtClean="0">
                <a:solidFill>
                  <a:schemeClr val="tx1">
                    <a:lumMod val="75000"/>
                    <a:lumOff val="25000"/>
                  </a:schemeClr>
                </a:solidFill>
                <a:cs typeface="Segoe UI" panose="020B0502040204020203" pitchFamily="34" charset="0"/>
              </a:rPr>
              <a:t> : CSV file.</a:t>
            </a:r>
            <a:endParaRPr lang="en-US" sz="1400" dirty="0">
              <a:solidFill>
                <a:schemeClr val="tx1">
                  <a:lumMod val="75000"/>
                  <a:lumOff val="25000"/>
                </a:schemeClr>
              </a:solidFill>
              <a:cs typeface="Segoe UI" panose="020B0502040204020203" pitchFamily="34" charset="0"/>
            </a:endParaRPr>
          </a:p>
        </p:txBody>
      </p:sp>
      <p:sp>
        <p:nvSpPr>
          <p:cNvPr id="44" name="Rectangle 43">
            <a:extLst>
              <a:ext uri="{FF2B5EF4-FFF2-40B4-BE49-F238E27FC236}">
                <a16:creationId xmlns:a16="http://schemas.microsoft.com/office/drawing/2014/main" xmlns="" id="{16FB0785-0013-474B-B959-F2CC8F4C0C1E}"/>
              </a:ext>
            </a:extLst>
          </p:cNvPr>
          <p:cNvSpPr/>
          <p:nvPr/>
        </p:nvSpPr>
        <p:spPr>
          <a:xfrm>
            <a:off x="368948" y="1483651"/>
            <a:ext cx="7208914" cy="223394"/>
          </a:xfrm>
          <a:prstGeom prst="rect">
            <a:avLst/>
          </a:prstGeom>
        </p:spPr>
        <p:txBody>
          <a:bodyPr wrap="square" lIns="0" tIns="0" rIns="0" bIns="0" anchor="t">
            <a:spAutoFit/>
          </a:bodyPr>
          <a:lstStyle/>
          <a:p>
            <a:pPr>
              <a:lnSpc>
                <a:spcPts val="1900"/>
              </a:lnSpc>
            </a:pPr>
            <a:r>
              <a:rPr lang="en-US" sz="1400" b="1" dirty="0" smtClean="0">
                <a:solidFill>
                  <a:schemeClr val="tx1">
                    <a:lumMod val="75000"/>
                    <a:lumOff val="25000"/>
                  </a:schemeClr>
                </a:solidFill>
                <a:cs typeface="Segoe UI" panose="020B0502040204020203" pitchFamily="34" charset="0"/>
              </a:rPr>
              <a:t>LOCATION</a:t>
            </a:r>
            <a:r>
              <a:rPr lang="en-US" sz="1400" dirty="0" smtClean="0">
                <a:solidFill>
                  <a:schemeClr val="tx1">
                    <a:lumMod val="75000"/>
                    <a:lumOff val="25000"/>
                  </a:schemeClr>
                </a:solidFill>
                <a:cs typeface="Segoe UI" panose="020B0502040204020203" pitchFamily="34" charset="0"/>
              </a:rPr>
              <a:t> : </a:t>
            </a:r>
            <a:r>
              <a:rPr lang="en-US" sz="1400" dirty="0" err="1" smtClean="0">
                <a:solidFill>
                  <a:schemeClr val="tx1">
                    <a:lumMod val="75000"/>
                    <a:lumOff val="25000"/>
                  </a:schemeClr>
                </a:solidFill>
                <a:cs typeface="Segoe UI" panose="020B0502040204020203" pitchFamily="34" charset="0"/>
              </a:rPr>
              <a:t>github</a:t>
            </a:r>
            <a:endParaRPr lang="en-US" sz="1400" dirty="0">
              <a:solidFill>
                <a:schemeClr val="tx1">
                  <a:lumMod val="75000"/>
                  <a:lumOff val="25000"/>
                </a:schemeClr>
              </a:solidFill>
              <a:cs typeface="Segoe UI" panose="020B0502040204020203" pitchFamily="34" charset="0"/>
            </a:endParaRPr>
          </a:p>
        </p:txBody>
      </p:sp>
      <p:sp>
        <p:nvSpPr>
          <p:cNvPr id="45" name="Rectangle 44">
            <a:extLst>
              <a:ext uri="{FF2B5EF4-FFF2-40B4-BE49-F238E27FC236}">
                <a16:creationId xmlns:a16="http://schemas.microsoft.com/office/drawing/2014/main" xmlns="" id="{16FB0785-0013-474B-B959-F2CC8F4C0C1E}"/>
              </a:ext>
            </a:extLst>
          </p:cNvPr>
          <p:cNvSpPr/>
          <p:nvPr/>
        </p:nvSpPr>
        <p:spPr>
          <a:xfrm>
            <a:off x="368948" y="2001647"/>
            <a:ext cx="7208914" cy="243656"/>
          </a:xfrm>
          <a:prstGeom prst="rect">
            <a:avLst/>
          </a:prstGeom>
        </p:spPr>
        <p:txBody>
          <a:bodyPr wrap="square" lIns="0" tIns="0" rIns="0" bIns="0" anchor="t">
            <a:spAutoFit/>
          </a:bodyPr>
          <a:lstStyle/>
          <a:p>
            <a:pPr>
              <a:lnSpc>
                <a:spcPts val="1900"/>
              </a:lnSpc>
            </a:pPr>
            <a:r>
              <a:rPr lang="en-US" sz="1400" b="1" dirty="0" smtClean="0">
                <a:solidFill>
                  <a:schemeClr val="tx1">
                    <a:lumMod val="75000"/>
                    <a:lumOff val="25000"/>
                  </a:schemeClr>
                </a:solidFill>
                <a:cs typeface="Segoe UI" panose="020B0502040204020203" pitchFamily="34" charset="0"/>
              </a:rPr>
              <a:t>DATA SAMPLE</a:t>
            </a:r>
            <a:r>
              <a:rPr lang="en-US" sz="1400" dirty="0" smtClean="0">
                <a:solidFill>
                  <a:schemeClr val="tx1">
                    <a:lumMod val="75000"/>
                    <a:lumOff val="25000"/>
                  </a:schemeClr>
                </a:solidFill>
                <a:cs typeface="Segoe UI" panose="020B0502040204020203" pitchFamily="34" charset="0"/>
              </a:rPr>
              <a:t>:</a:t>
            </a:r>
            <a:endParaRPr lang="en-US" sz="1400" dirty="0">
              <a:solidFill>
                <a:schemeClr val="tx1">
                  <a:lumMod val="75000"/>
                  <a:lumOff val="25000"/>
                </a:schemeClr>
              </a:solidFill>
              <a:cs typeface="Segoe UI" panose="020B0502040204020203" pitchFamily="34" charset="0"/>
            </a:endParaRPr>
          </a:p>
        </p:txBody>
      </p:sp>
      <p:graphicFrame>
        <p:nvGraphicFramePr>
          <p:cNvPr id="2" name="Table 1"/>
          <p:cNvGraphicFramePr>
            <a:graphicFrameLocks noGrp="1"/>
          </p:cNvGraphicFramePr>
          <p:nvPr>
            <p:extLst>
              <p:ext uri="{D42A27DB-BD31-4B8C-83A1-F6EECF244321}">
                <p14:modId xmlns:p14="http://schemas.microsoft.com/office/powerpoint/2010/main" val="3610069889"/>
              </p:ext>
            </p:extLst>
          </p:nvPr>
        </p:nvGraphicFramePr>
        <p:xfrm>
          <a:off x="122488" y="2539905"/>
          <a:ext cx="11947024" cy="3031131"/>
        </p:xfrm>
        <a:graphic>
          <a:graphicData uri="http://schemas.openxmlformats.org/drawingml/2006/table">
            <a:tbl>
              <a:tblPr firstRow="1" bandRow="1">
                <a:tableStyleId>{F2DE63D5-997A-4646-A377-4702673A728D}</a:tableStyleId>
              </a:tblPr>
              <a:tblGrid>
                <a:gridCol w="307653"/>
                <a:gridCol w="709301"/>
                <a:gridCol w="470019"/>
                <a:gridCol w="649480"/>
                <a:gridCol w="666572"/>
                <a:gridCol w="803305"/>
                <a:gridCol w="649480"/>
                <a:gridCol w="632389"/>
                <a:gridCol w="922946"/>
                <a:gridCol w="1247686"/>
                <a:gridCol w="435835"/>
                <a:gridCol w="922946"/>
                <a:gridCol w="880217"/>
                <a:gridCol w="1155817"/>
                <a:gridCol w="746689"/>
                <a:gridCol w="746689"/>
              </a:tblGrid>
              <a:tr h="752031">
                <a:tc>
                  <a:txBody>
                    <a:bodyPr/>
                    <a:lstStyle/>
                    <a:p>
                      <a:pPr algn="l" fontAlgn="ctr"/>
                      <a:endParaRPr lang="en-US" sz="1700" b="1" dirty="0">
                        <a:effectLst/>
                      </a:endParaRPr>
                    </a:p>
                  </a:txBody>
                  <a:tcPr marL="85320" marR="85320" marT="42660" marB="42660" anchor="ctr"/>
                </a:tc>
                <a:tc>
                  <a:txBody>
                    <a:bodyPr/>
                    <a:lstStyle/>
                    <a:p>
                      <a:pPr algn="l" fontAlgn="ctr"/>
                      <a:r>
                        <a:rPr lang="en-US" sz="1000" dirty="0" err="1">
                          <a:effectLst/>
                        </a:rPr>
                        <a:t>userid</a:t>
                      </a:r>
                      <a:endParaRPr lang="en-US" sz="1000" b="1" dirty="0">
                        <a:effectLst/>
                      </a:endParaRPr>
                    </a:p>
                  </a:txBody>
                  <a:tcPr marL="85320" marR="85320" marT="42660" marB="42660" anchor="ctr"/>
                </a:tc>
                <a:tc>
                  <a:txBody>
                    <a:bodyPr/>
                    <a:lstStyle/>
                    <a:p>
                      <a:pPr algn="l" fontAlgn="ctr"/>
                      <a:r>
                        <a:rPr lang="en-US" sz="1000" dirty="0">
                          <a:effectLst/>
                        </a:rPr>
                        <a:t>age</a:t>
                      </a:r>
                      <a:endParaRPr lang="en-US" sz="1000" b="1" dirty="0">
                        <a:effectLst/>
                      </a:endParaRPr>
                    </a:p>
                  </a:txBody>
                  <a:tcPr marL="85320" marR="85320" marT="42660" marB="42660" anchor="ctr"/>
                </a:tc>
                <a:tc>
                  <a:txBody>
                    <a:bodyPr/>
                    <a:lstStyle/>
                    <a:p>
                      <a:pPr algn="l" fontAlgn="ctr"/>
                      <a:r>
                        <a:rPr lang="en-US" sz="1000" dirty="0" err="1">
                          <a:effectLst/>
                        </a:rPr>
                        <a:t>dob_day</a:t>
                      </a:r>
                      <a:endParaRPr lang="en-US" sz="1000" b="1" dirty="0">
                        <a:effectLst/>
                      </a:endParaRPr>
                    </a:p>
                  </a:txBody>
                  <a:tcPr marL="85320" marR="85320" marT="42660" marB="42660" anchor="ctr"/>
                </a:tc>
                <a:tc>
                  <a:txBody>
                    <a:bodyPr/>
                    <a:lstStyle/>
                    <a:p>
                      <a:pPr algn="l" fontAlgn="ctr"/>
                      <a:r>
                        <a:rPr lang="en-US" sz="1000" dirty="0" err="1">
                          <a:effectLst/>
                        </a:rPr>
                        <a:t>dob_year</a:t>
                      </a:r>
                      <a:endParaRPr lang="en-US" sz="1000" b="1" dirty="0">
                        <a:effectLst/>
                      </a:endParaRPr>
                    </a:p>
                  </a:txBody>
                  <a:tcPr marL="85320" marR="85320" marT="42660" marB="42660" anchor="ctr"/>
                </a:tc>
                <a:tc>
                  <a:txBody>
                    <a:bodyPr/>
                    <a:lstStyle/>
                    <a:p>
                      <a:pPr algn="l" fontAlgn="ctr"/>
                      <a:r>
                        <a:rPr lang="en-US" sz="1000" dirty="0" err="1">
                          <a:effectLst/>
                        </a:rPr>
                        <a:t>dob_month</a:t>
                      </a:r>
                      <a:endParaRPr lang="en-US" sz="1000" b="1" dirty="0">
                        <a:effectLst/>
                      </a:endParaRPr>
                    </a:p>
                  </a:txBody>
                  <a:tcPr marL="85320" marR="85320" marT="42660" marB="42660" anchor="ctr"/>
                </a:tc>
                <a:tc>
                  <a:txBody>
                    <a:bodyPr/>
                    <a:lstStyle/>
                    <a:p>
                      <a:pPr algn="l" fontAlgn="ctr"/>
                      <a:r>
                        <a:rPr lang="en-US" sz="1000" dirty="0">
                          <a:effectLst/>
                        </a:rPr>
                        <a:t>gender</a:t>
                      </a:r>
                      <a:endParaRPr lang="en-US" sz="1000" b="1" dirty="0">
                        <a:effectLst/>
                      </a:endParaRPr>
                    </a:p>
                  </a:txBody>
                  <a:tcPr marL="85320" marR="85320" marT="42660" marB="42660" anchor="ctr"/>
                </a:tc>
                <a:tc>
                  <a:txBody>
                    <a:bodyPr/>
                    <a:lstStyle/>
                    <a:p>
                      <a:pPr algn="l" fontAlgn="ctr"/>
                      <a:r>
                        <a:rPr lang="en-US" sz="1000" dirty="0">
                          <a:effectLst/>
                        </a:rPr>
                        <a:t>tenure</a:t>
                      </a:r>
                      <a:endParaRPr lang="en-US" sz="1000" b="1" dirty="0">
                        <a:effectLst/>
                      </a:endParaRPr>
                    </a:p>
                  </a:txBody>
                  <a:tcPr marL="85320" marR="85320" marT="42660" marB="42660" anchor="ctr"/>
                </a:tc>
                <a:tc>
                  <a:txBody>
                    <a:bodyPr/>
                    <a:lstStyle/>
                    <a:p>
                      <a:pPr algn="l" fontAlgn="ctr"/>
                      <a:r>
                        <a:rPr lang="en-US" sz="1000" dirty="0" err="1">
                          <a:effectLst/>
                        </a:rPr>
                        <a:t>friend_count</a:t>
                      </a:r>
                      <a:endParaRPr lang="en-US" sz="1000" b="1" dirty="0">
                        <a:effectLst/>
                      </a:endParaRPr>
                    </a:p>
                  </a:txBody>
                  <a:tcPr marL="85320" marR="85320" marT="42660" marB="42660" anchor="ctr"/>
                </a:tc>
                <a:tc>
                  <a:txBody>
                    <a:bodyPr/>
                    <a:lstStyle/>
                    <a:p>
                      <a:pPr algn="l" fontAlgn="ctr"/>
                      <a:r>
                        <a:rPr lang="en-US" sz="1000" dirty="0" err="1">
                          <a:effectLst/>
                        </a:rPr>
                        <a:t>friendships_initiated</a:t>
                      </a:r>
                      <a:endParaRPr lang="en-US" sz="1000" b="1" dirty="0">
                        <a:effectLst/>
                      </a:endParaRPr>
                    </a:p>
                  </a:txBody>
                  <a:tcPr marL="85320" marR="85320" marT="42660" marB="42660" anchor="ctr"/>
                </a:tc>
                <a:tc>
                  <a:txBody>
                    <a:bodyPr/>
                    <a:lstStyle/>
                    <a:p>
                      <a:pPr algn="l" fontAlgn="ctr"/>
                      <a:r>
                        <a:rPr lang="en-US" sz="1000" dirty="0">
                          <a:effectLst/>
                        </a:rPr>
                        <a:t>likes</a:t>
                      </a:r>
                      <a:endParaRPr lang="en-US" sz="1000" b="1" dirty="0">
                        <a:effectLst/>
                      </a:endParaRPr>
                    </a:p>
                  </a:txBody>
                  <a:tcPr marL="85320" marR="85320" marT="42660" marB="42660" anchor="ctr"/>
                </a:tc>
                <a:tc>
                  <a:txBody>
                    <a:bodyPr/>
                    <a:lstStyle/>
                    <a:p>
                      <a:pPr algn="l" fontAlgn="ctr"/>
                      <a:r>
                        <a:rPr lang="en-US" sz="1000" dirty="0" err="1">
                          <a:effectLst/>
                        </a:rPr>
                        <a:t>likes_received</a:t>
                      </a:r>
                      <a:endParaRPr lang="en-US" sz="1000" b="1" dirty="0">
                        <a:effectLst/>
                      </a:endParaRPr>
                    </a:p>
                  </a:txBody>
                  <a:tcPr marL="85320" marR="85320" marT="42660" marB="42660" anchor="ctr"/>
                </a:tc>
                <a:tc>
                  <a:txBody>
                    <a:bodyPr/>
                    <a:lstStyle/>
                    <a:p>
                      <a:pPr algn="l" fontAlgn="ctr"/>
                      <a:r>
                        <a:rPr lang="en-US" sz="1000" dirty="0" err="1">
                          <a:effectLst/>
                        </a:rPr>
                        <a:t>mobile_likes</a:t>
                      </a:r>
                      <a:endParaRPr lang="en-US" sz="1000" b="1" dirty="0">
                        <a:effectLst/>
                      </a:endParaRPr>
                    </a:p>
                  </a:txBody>
                  <a:tcPr marL="85320" marR="85320" marT="42660" marB="42660" anchor="ctr"/>
                </a:tc>
                <a:tc>
                  <a:txBody>
                    <a:bodyPr/>
                    <a:lstStyle/>
                    <a:p>
                      <a:pPr algn="l" fontAlgn="ctr"/>
                      <a:r>
                        <a:rPr lang="en-US" sz="1000" dirty="0" err="1">
                          <a:effectLst/>
                        </a:rPr>
                        <a:t>mobile_likes_received</a:t>
                      </a:r>
                      <a:endParaRPr lang="en-US" sz="1000" b="1" dirty="0">
                        <a:effectLst/>
                      </a:endParaRPr>
                    </a:p>
                  </a:txBody>
                  <a:tcPr marL="85320" marR="85320" marT="42660" marB="42660" anchor="ctr"/>
                </a:tc>
                <a:tc>
                  <a:txBody>
                    <a:bodyPr/>
                    <a:lstStyle/>
                    <a:p>
                      <a:pPr algn="l" fontAlgn="ctr"/>
                      <a:r>
                        <a:rPr lang="en-US" sz="1000" dirty="0" err="1">
                          <a:effectLst/>
                        </a:rPr>
                        <a:t>www_likes</a:t>
                      </a:r>
                      <a:endParaRPr lang="en-US" sz="1000" b="1" dirty="0">
                        <a:effectLst/>
                      </a:endParaRPr>
                    </a:p>
                  </a:txBody>
                  <a:tcPr marL="85320" marR="85320" marT="42660" marB="42660" anchor="ctr"/>
                </a:tc>
                <a:tc>
                  <a:txBody>
                    <a:bodyPr/>
                    <a:lstStyle/>
                    <a:p>
                      <a:pPr algn="l" fontAlgn="ctr"/>
                      <a:r>
                        <a:rPr lang="en-US" sz="1000" dirty="0" err="1">
                          <a:effectLst/>
                        </a:rPr>
                        <a:t>www_likes_received</a:t>
                      </a:r>
                      <a:endParaRPr lang="en-US" sz="1000" b="1" dirty="0">
                        <a:effectLst/>
                      </a:endParaRPr>
                    </a:p>
                  </a:txBody>
                  <a:tcPr marL="85320" marR="85320" marT="42660" marB="42660" anchor="ctr"/>
                </a:tc>
              </a:tr>
              <a:tr h="455820">
                <a:tc>
                  <a:txBody>
                    <a:bodyPr/>
                    <a:lstStyle/>
                    <a:p>
                      <a:pPr algn="l" fontAlgn="ctr"/>
                      <a:r>
                        <a:rPr lang="en-US" sz="1000" dirty="0">
                          <a:effectLst/>
                        </a:rPr>
                        <a:t>0</a:t>
                      </a:r>
                      <a:endParaRPr lang="en-US" sz="1000" b="1" dirty="0">
                        <a:effectLst/>
                      </a:endParaRPr>
                    </a:p>
                  </a:txBody>
                  <a:tcPr marL="85320" marR="85320" marT="42660" marB="42660" anchor="ctr"/>
                </a:tc>
                <a:tc>
                  <a:txBody>
                    <a:bodyPr/>
                    <a:lstStyle/>
                    <a:p>
                      <a:pPr algn="l" fontAlgn="ctr"/>
                      <a:r>
                        <a:rPr lang="en-US" sz="1000" dirty="0">
                          <a:effectLst/>
                        </a:rPr>
                        <a:t>2094382</a:t>
                      </a:r>
                    </a:p>
                  </a:txBody>
                  <a:tcPr marL="85320" marR="85320" marT="42660" marB="42660" anchor="ctr"/>
                </a:tc>
                <a:tc>
                  <a:txBody>
                    <a:bodyPr/>
                    <a:lstStyle/>
                    <a:p>
                      <a:pPr algn="l" fontAlgn="ctr"/>
                      <a:r>
                        <a:rPr lang="en-US" sz="1000" dirty="0">
                          <a:effectLst/>
                        </a:rPr>
                        <a:t>14</a:t>
                      </a:r>
                    </a:p>
                  </a:txBody>
                  <a:tcPr marL="85320" marR="85320" marT="42660" marB="42660" anchor="ctr"/>
                </a:tc>
                <a:tc>
                  <a:txBody>
                    <a:bodyPr/>
                    <a:lstStyle/>
                    <a:p>
                      <a:pPr algn="l" fontAlgn="ctr"/>
                      <a:r>
                        <a:rPr lang="en-US" sz="1000">
                          <a:effectLst/>
                        </a:rPr>
                        <a:t>19</a:t>
                      </a:r>
                    </a:p>
                  </a:txBody>
                  <a:tcPr marL="85320" marR="85320" marT="42660" marB="42660" anchor="ctr"/>
                </a:tc>
                <a:tc>
                  <a:txBody>
                    <a:bodyPr/>
                    <a:lstStyle/>
                    <a:p>
                      <a:pPr algn="l" fontAlgn="ctr"/>
                      <a:r>
                        <a:rPr lang="en-US" sz="1000">
                          <a:effectLst/>
                        </a:rPr>
                        <a:t>1999</a:t>
                      </a:r>
                    </a:p>
                  </a:txBody>
                  <a:tcPr marL="85320" marR="85320" marT="42660" marB="42660" anchor="ctr"/>
                </a:tc>
                <a:tc>
                  <a:txBody>
                    <a:bodyPr/>
                    <a:lstStyle/>
                    <a:p>
                      <a:pPr algn="l" fontAlgn="ctr"/>
                      <a:r>
                        <a:rPr lang="en-US" sz="1000">
                          <a:effectLst/>
                        </a:rPr>
                        <a:t>11</a:t>
                      </a:r>
                    </a:p>
                  </a:txBody>
                  <a:tcPr marL="85320" marR="85320" marT="42660" marB="42660" anchor="ctr"/>
                </a:tc>
                <a:tc>
                  <a:txBody>
                    <a:bodyPr/>
                    <a:lstStyle/>
                    <a:p>
                      <a:pPr algn="l" fontAlgn="ctr"/>
                      <a:r>
                        <a:rPr lang="en-US" sz="1000">
                          <a:effectLst/>
                        </a:rPr>
                        <a:t>male</a:t>
                      </a:r>
                    </a:p>
                  </a:txBody>
                  <a:tcPr marL="85320" marR="85320" marT="42660" marB="42660" anchor="ctr"/>
                </a:tc>
                <a:tc>
                  <a:txBody>
                    <a:bodyPr/>
                    <a:lstStyle/>
                    <a:p>
                      <a:pPr algn="l" fontAlgn="ctr"/>
                      <a:r>
                        <a:rPr lang="en-US" sz="1000">
                          <a:effectLst/>
                        </a:rPr>
                        <a:t>266.0</a:t>
                      </a:r>
                    </a:p>
                  </a:txBody>
                  <a:tcPr marL="85320" marR="85320" marT="42660" marB="42660" anchor="ctr"/>
                </a:tc>
                <a:tc>
                  <a:txBody>
                    <a:bodyPr/>
                    <a:lstStyle/>
                    <a:p>
                      <a:pPr algn="l" fontAlgn="ctr"/>
                      <a:r>
                        <a:rPr lang="en-US" sz="1000" dirty="0">
                          <a:effectLst/>
                        </a:rPr>
                        <a:t>0</a:t>
                      </a:r>
                    </a:p>
                  </a:txBody>
                  <a:tcPr marL="85320" marR="85320" marT="42660" marB="42660" anchor="ctr"/>
                </a:tc>
                <a:tc>
                  <a:txBody>
                    <a:bodyPr/>
                    <a:lstStyle/>
                    <a:p>
                      <a:pPr algn="l" fontAlgn="ctr"/>
                      <a:r>
                        <a:rPr lang="en-US" sz="1000" dirty="0">
                          <a:effectLst/>
                        </a:rPr>
                        <a:t>0</a:t>
                      </a:r>
                    </a:p>
                  </a:txBody>
                  <a:tcPr marL="85320" marR="85320" marT="42660" marB="42660" anchor="ctr"/>
                </a:tc>
                <a:tc>
                  <a:txBody>
                    <a:bodyPr/>
                    <a:lstStyle/>
                    <a:p>
                      <a:pPr algn="l" fontAlgn="ctr"/>
                      <a:r>
                        <a:rPr lang="en-US" sz="1000">
                          <a:effectLst/>
                        </a:rPr>
                        <a:t>0</a:t>
                      </a:r>
                    </a:p>
                  </a:txBody>
                  <a:tcPr marL="85320" marR="85320" marT="42660" marB="42660" anchor="ctr"/>
                </a:tc>
                <a:tc>
                  <a:txBody>
                    <a:bodyPr/>
                    <a:lstStyle/>
                    <a:p>
                      <a:pPr algn="l" fontAlgn="ctr"/>
                      <a:r>
                        <a:rPr lang="en-US" sz="1000">
                          <a:effectLst/>
                        </a:rPr>
                        <a:t>0</a:t>
                      </a:r>
                    </a:p>
                  </a:txBody>
                  <a:tcPr marL="85320" marR="85320" marT="42660" marB="42660" anchor="ctr"/>
                </a:tc>
                <a:tc>
                  <a:txBody>
                    <a:bodyPr/>
                    <a:lstStyle/>
                    <a:p>
                      <a:pPr algn="l" fontAlgn="ctr"/>
                      <a:r>
                        <a:rPr lang="en-US" sz="1000">
                          <a:effectLst/>
                        </a:rPr>
                        <a:t>0</a:t>
                      </a:r>
                    </a:p>
                  </a:txBody>
                  <a:tcPr marL="85320" marR="85320" marT="42660" marB="42660" anchor="ctr"/>
                </a:tc>
                <a:tc>
                  <a:txBody>
                    <a:bodyPr/>
                    <a:lstStyle/>
                    <a:p>
                      <a:pPr algn="l" fontAlgn="ctr"/>
                      <a:r>
                        <a:rPr lang="en-US" sz="1000">
                          <a:effectLst/>
                        </a:rPr>
                        <a:t>0</a:t>
                      </a:r>
                    </a:p>
                  </a:txBody>
                  <a:tcPr marL="85320" marR="85320" marT="42660" marB="42660" anchor="ctr"/>
                </a:tc>
                <a:tc>
                  <a:txBody>
                    <a:bodyPr/>
                    <a:lstStyle/>
                    <a:p>
                      <a:pPr algn="l" fontAlgn="ctr"/>
                      <a:r>
                        <a:rPr lang="en-US" sz="1000">
                          <a:effectLst/>
                        </a:rPr>
                        <a:t>0</a:t>
                      </a:r>
                    </a:p>
                  </a:txBody>
                  <a:tcPr marL="85320" marR="85320" marT="42660" marB="42660" anchor="ctr"/>
                </a:tc>
                <a:tc>
                  <a:txBody>
                    <a:bodyPr/>
                    <a:lstStyle/>
                    <a:p>
                      <a:pPr algn="l" fontAlgn="ctr"/>
                      <a:r>
                        <a:rPr lang="en-US" sz="1000">
                          <a:effectLst/>
                        </a:rPr>
                        <a:t>0</a:t>
                      </a:r>
                    </a:p>
                  </a:txBody>
                  <a:tcPr marL="85320" marR="85320" marT="42660" marB="42660" anchor="ctr"/>
                </a:tc>
              </a:tr>
              <a:tr h="455820">
                <a:tc>
                  <a:txBody>
                    <a:bodyPr/>
                    <a:lstStyle/>
                    <a:p>
                      <a:pPr algn="l" fontAlgn="ctr"/>
                      <a:r>
                        <a:rPr lang="en-US" sz="1000">
                          <a:effectLst/>
                        </a:rPr>
                        <a:t>1</a:t>
                      </a:r>
                      <a:endParaRPr lang="en-US" sz="1000" b="1">
                        <a:effectLst/>
                      </a:endParaRPr>
                    </a:p>
                  </a:txBody>
                  <a:tcPr marL="85320" marR="85320" marT="42660" marB="42660" anchor="ctr"/>
                </a:tc>
                <a:tc>
                  <a:txBody>
                    <a:bodyPr/>
                    <a:lstStyle/>
                    <a:p>
                      <a:pPr algn="l" fontAlgn="ctr"/>
                      <a:r>
                        <a:rPr lang="en-US" sz="1000">
                          <a:effectLst/>
                        </a:rPr>
                        <a:t>1192601</a:t>
                      </a:r>
                    </a:p>
                  </a:txBody>
                  <a:tcPr marL="85320" marR="85320" marT="42660" marB="42660" anchor="ctr"/>
                </a:tc>
                <a:tc>
                  <a:txBody>
                    <a:bodyPr/>
                    <a:lstStyle/>
                    <a:p>
                      <a:pPr algn="l" fontAlgn="ctr"/>
                      <a:r>
                        <a:rPr lang="en-US" sz="1000" dirty="0">
                          <a:effectLst/>
                        </a:rPr>
                        <a:t>14</a:t>
                      </a:r>
                    </a:p>
                  </a:txBody>
                  <a:tcPr marL="85320" marR="85320" marT="42660" marB="42660" anchor="ctr"/>
                </a:tc>
                <a:tc>
                  <a:txBody>
                    <a:bodyPr/>
                    <a:lstStyle/>
                    <a:p>
                      <a:pPr algn="l" fontAlgn="ctr"/>
                      <a:r>
                        <a:rPr lang="en-US" sz="1000" dirty="0">
                          <a:effectLst/>
                        </a:rPr>
                        <a:t>2</a:t>
                      </a:r>
                    </a:p>
                  </a:txBody>
                  <a:tcPr marL="85320" marR="85320" marT="42660" marB="42660" anchor="ctr"/>
                </a:tc>
                <a:tc>
                  <a:txBody>
                    <a:bodyPr/>
                    <a:lstStyle/>
                    <a:p>
                      <a:pPr algn="l" fontAlgn="ctr"/>
                      <a:r>
                        <a:rPr lang="en-US" sz="1000" dirty="0">
                          <a:effectLst/>
                        </a:rPr>
                        <a:t>1999</a:t>
                      </a:r>
                    </a:p>
                  </a:txBody>
                  <a:tcPr marL="85320" marR="85320" marT="42660" marB="42660" anchor="ctr"/>
                </a:tc>
                <a:tc>
                  <a:txBody>
                    <a:bodyPr/>
                    <a:lstStyle/>
                    <a:p>
                      <a:pPr algn="l" fontAlgn="ctr"/>
                      <a:r>
                        <a:rPr lang="en-US" sz="1000" dirty="0">
                          <a:effectLst/>
                        </a:rPr>
                        <a:t>11</a:t>
                      </a:r>
                    </a:p>
                  </a:txBody>
                  <a:tcPr marL="85320" marR="85320" marT="42660" marB="42660" anchor="ctr"/>
                </a:tc>
                <a:tc>
                  <a:txBody>
                    <a:bodyPr/>
                    <a:lstStyle/>
                    <a:p>
                      <a:pPr algn="l" fontAlgn="ctr"/>
                      <a:r>
                        <a:rPr lang="en-US" sz="1000">
                          <a:effectLst/>
                        </a:rPr>
                        <a:t>female</a:t>
                      </a:r>
                    </a:p>
                  </a:txBody>
                  <a:tcPr marL="85320" marR="85320" marT="42660" marB="42660" anchor="ctr"/>
                </a:tc>
                <a:tc>
                  <a:txBody>
                    <a:bodyPr/>
                    <a:lstStyle/>
                    <a:p>
                      <a:pPr algn="l" fontAlgn="ctr"/>
                      <a:r>
                        <a:rPr lang="en-US" sz="1000" dirty="0">
                          <a:effectLst/>
                        </a:rPr>
                        <a:t>6.0</a:t>
                      </a:r>
                    </a:p>
                  </a:txBody>
                  <a:tcPr marL="85320" marR="85320" marT="42660" marB="42660" anchor="ctr"/>
                </a:tc>
                <a:tc>
                  <a:txBody>
                    <a:bodyPr/>
                    <a:lstStyle/>
                    <a:p>
                      <a:pPr algn="l" fontAlgn="ctr"/>
                      <a:r>
                        <a:rPr lang="en-US" sz="1000">
                          <a:effectLst/>
                        </a:rPr>
                        <a:t>0</a:t>
                      </a:r>
                    </a:p>
                  </a:txBody>
                  <a:tcPr marL="85320" marR="85320" marT="42660" marB="42660" anchor="ctr"/>
                </a:tc>
                <a:tc>
                  <a:txBody>
                    <a:bodyPr/>
                    <a:lstStyle/>
                    <a:p>
                      <a:pPr algn="l" fontAlgn="ctr"/>
                      <a:r>
                        <a:rPr lang="en-US" sz="1000" dirty="0">
                          <a:effectLst/>
                        </a:rPr>
                        <a:t>0</a:t>
                      </a:r>
                    </a:p>
                  </a:txBody>
                  <a:tcPr marL="85320" marR="85320" marT="42660" marB="42660" anchor="ctr"/>
                </a:tc>
                <a:tc>
                  <a:txBody>
                    <a:bodyPr/>
                    <a:lstStyle/>
                    <a:p>
                      <a:pPr algn="l" fontAlgn="ctr"/>
                      <a:r>
                        <a:rPr lang="en-US" sz="1000">
                          <a:effectLst/>
                        </a:rPr>
                        <a:t>0</a:t>
                      </a:r>
                    </a:p>
                  </a:txBody>
                  <a:tcPr marL="85320" marR="85320" marT="42660" marB="42660" anchor="ctr"/>
                </a:tc>
                <a:tc>
                  <a:txBody>
                    <a:bodyPr/>
                    <a:lstStyle/>
                    <a:p>
                      <a:pPr algn="l" fontAlgn="ctr"/>
                      <a:r>
                        <a:rPr lang="en-US" sz="1000">
                          <a:effectLst/>
                        </a:rPr>
                        <a:t>0</a:t>
                      </a:r>
                    </a:p>
                  </a:txBody>
                  <a:tcPr marL="85320" marR="85320" marT="42660" marB="42660" anchor="ctr"/>
                </a:tc>
                <a:tc>
                  <a:txBody>
                    <a:bodyPr/>
                    <a:lstStyle/>
                    <a:p>
                      <a:pPr algn="l" fontAlgn="ctr"/>
                      <a:r>
                        <a:rPr lang="en-US" sz="1000">
                          <a:effectLst/>
                        </a:rPr>
                        <a:t>0</a:t>
                      </a:r>
                    </a:p>
                  </a:txBody>
                  <a:tcPr marL="85320" marR="85320" marT="42660" marB="42660" anchor="ctr"/>
                </a:tc>
                <a:tc>
                  <a:txBody>
                    <a:bodyPr/>
                    <a:lstStyle/>
                    <a:p>
                      <a:pPr algn="l" fontAlgn="ctr"/>
                      <a:r>
                        <a:rPr lang="en-US" sz="1000">
                          <a:effectLst/>
                        </a:rPr>
                        <a:t>0</a:t>
                      </a:r>
                    </a:p>
                  </a:txBody>
                  <a:tcPr marL="85320" marR="85320" marT="42660" marB="42660" anchor="ctr"/>
                </a:tc>
                <a:tc>
                  <a:txBody>
                    <a:bodyPr/>
                    <a:lstStyle/>
                    <a:p>
                      <a:pPr algn="l" fontAlgn="ctr"/>
                      <a:r>
                        <a:rPr lang="en-US" sz="1000">
                          <a:effectLst/>
                        </a:rPr>
                        <a:t>0</a:t>
                      </a:r>
                    </a:p>
                  </a:txBody>
                  <a:tcPr marL="85320" marR="85320" marT="42660" marB="42660" anchor="ctr"/>
                </a:tc>
                <a:tc>
                  <a:txBody>
                    <a:bodyPr/>
                    <a:lstStyle/>
                    <a:p>
                      <a:pPr algn="l" fontAlgn="ctr"/>
                      <a:r>
                        <a:rPr lang="en-US" sz="1000">
                          <a:effectLst/>
                        </a:rPr>
                        <a:t>0</a:t>
                      </a:r>
                    </a:p>
                  </a:txBody>
                  <a:tcPr marL="85320" marR="85320" marT="42660" marB="42660" anchor="ctr"/>
                </a:tc>
              </a:tr>
              <a:tr h="455820">
                <a:tc>
                  <a:txBody>
                    <a:bodyPr/>
                    <a:lstStyle/>
                    <a:p>
                      <a:pPr algn="l" fontAlgn="ctr"/>
                      <a:r>
                        <a:rPr lang="en-US" sz="1000">
                          <a:effectLst/>
                        </a:rPr>
                        <a:t>2</a:t>
                      </a:r>
                      <a:endParaRPr lang="en-US" sz="1000" b="1">
                        <a:effectLst/>
                      </a:endParaRPr>
                    </a:p>
                  </a:txBody>
                  <a:tcPr marL="85320" marR="85320" marT="42660" marB="42660" anchor="ctr"/>
                </a:tc>
                <a:tc>
                  <a:txBody>
                    <a:bodyPr/>
                    <a:lstStyle/>
                    <a:p>
                      <a:pPr algn="l" fontAlgn="ctr"/>
                      <a:r>
                        <a:rPr lang="en-US" sz="1000">
                          <a:effectLst/>
                        </a:rPr>
                        <a:t>2083884</a:t>
                      </a:r>
                    </a:p>
                  </a:txBody>
                  <a:tcPr marL="85320" marR="85320" marT="42660" marB="42660" anchor="ctr"/>
                </a:tc>
                <a:tc>
                  <a:txBody>
                    <a:bodyPr/>
                    <a:lstStyle/>
                    <a:p>
                      <a:pPr algn="l" fontAlgn="ctr"/>
                      <a:r>
                        <a:rPr lang="en-US" sz="1000">
                          <a:effectLst/>
                        </a:rPr>
                        <a:t>14</a:t>
                      </a:r>
                    </a:p>
                  </a:txBody>
                  <a:tcPr marL="85320" marR="85320" marT="42660" marB="42660" anchor="ctr"/>
                </a:tc>
                <a:tc>
                  <a:txBody>
                    <a:bodyPr/>
                    <a:lstStyle/>
                    <a:p>
                      <a:pPr algn="l" fontAlgn="ctr"/>
                      <a:r>
                        <a:rPr lang="en-US" sz="1000">
                          <a:effectLst/>
                        </a:rPr>
                        <a:t>16</a:t>
                      </a:r>
                    </a:p>
                  </a:txBody>
                  <a:tcPr marL="85320" marR="85320" marT="42660" marB="42660" anchor="ctr"/>
                </a:tc>
                <a:tc>
                  <a:txBody>
                    <a:bodyPr/>
                    <a:lstStyle/>
                    <a:p>
                      <a:pPr algn="l" fontAlgn="ctr"/>
                      <a:r>
                        <a:rPr lang="en-US" sz="1000">
                          <a:effectLst/>
                        </a:rPr>
                        <a:t>1999</a:t>
                      </a:r>
                    </a:p>
                  </a:txBody>
                  <a:tcPr marL="85320" marR="85320" marT="42660" marB="42660" anchor="ctr"/>
                </a:tc>
                <a:tc>
                  <a:txBody>
                    <a:bodyPr/>
                    <a:lstStyle/>
                    <a:p>
                      <a:pPr algn="l" fontAlgn="ctr"/>
                      <a:r>
                        <a:rPr lang="en-US" sz="1000" dirty="0">
                          <a:effectLst/>
                        </a:rPr>
                        <a:t>11</a:t>
                      </a:r>
                    </a:p>
                  </a:txBody>
                  <a:tcPr marL="85320" marR="85320" marT="42660" marB="42660" anchor="ctr"/>
                </a:tc>
                <a:tc>
                  <a:txBody>
                    <a:bodyPr/>
                    <a:lstStyle/>
                    <a:p>
                      <a:pPr algn="l" fontAlgn="ctr"/>
                      <a:r>
                        <a:rPr lang="en-US" sz="1000" dirty="0">
                          <a:effectLst/>
                        </a:rPr>
                        <a:t>male</a:t>
                      </a:r>
                    </a:p>
                  </a:txBody>
                  <a:tcPr marL="85320" marR="85320" marT="42660" marB="42660" anchor="ctr"/>
                </a:tc>
                <a:tc>
                  <a:txBody>
                    <a:bodyPr/>
                    <a:lstStyle/>
                    <a:p>
                      <a:pPr algn="l" fontAlgn="ctr"/>
                      <a:r>
                        <a:rPr lang="en-US" sz="1000" dirty="0">
                          <a:effectLst/>
                        </a:rPr>
                        <a:t>13.0</a:t>
                      </a:r>
                    </a:p>
                  </a:txBody>
                  <a:tcPr marL="85320" marR="85320" marT="42660" marB="42660" anchor="ctr"/>
                </a:tc>
                <a:tc>
                  <a:txBody>
                    <a:bodyPr/>
                    <a:lstStyle/>
                    <a:p>
                      <a:pPr algn="l" fontAlgn="ctr"/>
                      <a:r>
                        <a:rPr lang="en-US" sz="1000" dirty="0">
                          <a:effectLst/>
                        </a:rPr>
                        <a:t>0</a:t>
                      </a:r>
                    </a:p>
                  </a:txBody>
                  <a:tcPr marL="85320" marR="85320" marT="42660" marB="42660" anchor="ctr"/>
                </a:tc>
                <a:tc>
                  <a:txBody>
                    <a:bodyPr/>
                    <a:lstStyle/>
                    <a:p>
                      <a:pPr algn="l" fontAlgn="ctr"/>
                      <a:r>
                        <a:rPr lang="en-US" sz="1000" dirty="0">
                          <a:effectLst/>
                        </a:rPr>
                        <a:t>0</a:t>
                      </a:r>
                    </a:p>
                  </a:txBody>
                  <a:tcPr marL="85320" marR="85320" marT="42660" marB="42660" anchor="ctr"/>
                </a:tc>
                <a:tc>
                  <a:txBody>
                    <a:bodyPr/>
                    <a:lstStyle/>
                    <a:p>
                      <a:pPr algn="l" fontAlgn="ctr"/>
                      <a:r>
                        <a:rPr lang="en-US" sz="1000" dirty="0">
                          <a:effectLst/>
                        </a:rPr>
                        <a:t>0</a:t>
                      </a:r>
                    </a:p>
                  </a:txBody>
                  <a:tcPr marL="85320" marR="85320" marT="42660" marB="42660" anchor="ctr"/>
                </a:tc>
                <a:tc>
                  <a:txBody>
                    <a:bodyPr/>
                    <a:lstStyle/>
                    <a:p>
                      <a:pPr algn="l" fontAlgn="ctr"/>
                      <a:r>
                        <a:rPr lang="en-US" sz="1000" dirty="0">
                          <a:effectLst/>
                        </a:rPr>
                        <a:t>0</a:t>
                      </a:r>
                    </a:p>
                  </a:txBody>
                  <a:tcPr marL="85320" marR="85320" marT="42660" marB="42660" anchor="ctr"/>
                </a:tc>
                <a:tc>
                  <a:txBody>
                    <a:bodyPr/>
                    <a:lstStyle/>
                    <a:p>
                      <a:pPr algn="l" fontAlgn="ctr"/>
                      <a:r>
                        <a:rPr lang="en-US" sz="1000">
                          <a:effectLst/>
                        </a:rPr>
                        <a:t>0</a:t>
                      </a:r>
                    </a:p>
                  </a:txBody>
                  <a:tcPr marL="85320" marR="85320" marT="42660" marB="42660" anchor="ctr"/>
                </a:tc>
                <a:tc>
                  <a:txBody>
                    <a:bodyPr/>
                    <a:lstStyle/>
                    <a:p>
                      <a:pPr algn="l" fontAlgn="ctr"/>
                      <a:r>
                        <a:rPr lang="en-US" sz="1000">
                          <a:effectLst/>
                        </a:rPr>
                        <a:t>0</a:t>
                      </a:r>
                    </a:p>
                  </a:txBody>
                  <a:tcPr marL="85320" marR="85320" marT="42660" marB="42660" anchor="ctr"/>
                </a:tc>
                <a:tc>
                  <a:txBody>
                    <a:bodyPr/>
                    <a:lstStyle/>
                    <a:p>
                      <a:pPr algn="l" fontAlgn="ctr"/>
                      <a:r>
                        <a:rPr lang="en-US" sz="1000">
                          <a:effectLst/>
                        </a:rPr>
                        <a:t>0</a:t>
                      </a:r>
                    </a:p>
                  </a:txBody>
                  <a:tcPr marL="85320" marR="85320" marT="42660" marB="42660" anchor="ctr"/>
                </a:tc>
                <a:tc>
                  <a:txBody>
                    <a:bodyPr/>
                    <a:lstStyle/>
                    <a:p>
                      <a:pPr algn="l" fontAlgn="ctr"/>
                      <a:r>
                        <a:rPr lang="en-US" sz="1000">
                          <a:effectLst/>
                        </a:rPr>
                        <a:t>0</a:t>
                      </a:r>
                    </a:p>
                  </a:txBody>
                  <a:tcPr marL="85320" marR="85320" marT="42660" marB="42660" anchor="ctr"/>
                </a:tc>
              </a:tr>
              <a:tr h="455820">
                <a:tc>
                  <a:txBody>
                    <a:bodyPr/>
                    <a:lstStyle/>
                    <a:p>
                      <a:pPr algn="l" fontAlgn="ctr"/>
                      <a:r>
                        <a:rPr lang="en-US" sz="1000">
                          <a:effectLst/>
                        </a:rPr>
                        <a:t>3</a:t>
                      </a:r>
                      <a:endParaRPr lang="en-US" sz="1000" b="1">
                        <a:effectLst/>
                      </a:endParaRPr>
                    </a:p>
                  </a:txBody>
                  <a:tcPr marL="85320" marR="85320" marT="42660" marB="42660" anchor="ctr"/>
                </a:tc>
                <a:tc>
                  <a:txBody>
                    <a:bodyPr/>
                    <a:lstStyle/>
                    <a:p>
                      <a:pPr algn="l" fontAlgn="ctr"/>
                      <a:r>
                        <a:rPr lang="en-US" sz="1000">
                          <a:effectLst/>
                        </a:rPr>
                        <a:t>1203168</a:t>
                      </a:r>
                    </a:p>
                  </a:txBody>
                  <a:tcPr marL="85320" marR="85320" marT="42660" marB="42660" anchor="ctr"/>
                </a:tc>
                <a:tc>
                  <a:txBody>
                    <a:bodyPr/>
                    <a:lstStyle/>
                    <a:p>
                      <a:pPr algn="l" fontAlgn="ctr"/>
                      <a:r>
                        <a:rPr lang="en-US" sz="1000">
                          <a:effectLst/>
                        </a:rPr>
                        <a:t>14</a:t>
                      </a:r>
                    </a:p>
                  </a:txBody>
                  <a:tcPr marL="85320" marR="85320" marT="42660" marB="42660" anchor="ctr"/>
                </a:tc>
                <a:tc>
                  <a:txBody>
                    <a:bodyPr/>
                    <a:lstStyle/>
                    <a:p>
                      <a:pPr algn="l" fontAlgn="ctr"/>
                      <a:r>
                        <a:rPr lang="en-US" sz="1000">
                          <a:effectLst/>
                        </a:rPr>
                        <a:t>25</a:t>
                      </a:r>
                    </a:p>
                  </a:txBody>
                  <a:tcPr marL="85320" marR="85320" marT="42660" marB="42660" anchor="ctr"/>
                </a:tc>
                <a:tc>
                  <a:txBody>
                    <a:bodyPr/>
                    <a:lstStyle/>
                    <a:p>
                      <a:pPr algn="l" fontAlgn="ctr"/>
                      <a:r>
                        <a:rPr lang="en-US" sz="1000">
                          <a:effectLst/>
                        </a:rPr>
                        <a:t>1999</a:t>
                      </a:r>
                    </a:p>
                  </a:txBody>
                  <a:tcPr marL="85320" marR="85320" marT="42660" marB="42660" anchor="ctr"/>
                </a:tc>
                <a:tc>
                  <a:txBody>
                    <a:bodyPr/>
                    <a:lstStyle/>
                    <a:p>
                      <a:pPr algn="l" fontAlgn="ctr"/>
                      <a:r>
                        <a:rPr lang="en-US" sz="1000">
                          <a:effectLst/>
                        </a:rPr>
                        <a:t>12</a:t>
                      </a:r>
                    </a:p>
                  </a:txBody>
                  <a:tcPr marL="85320" marR="85320" marT="42660" marB="42660" anchor="ctr"/>
                </a:tc>
                <a:tc>
                  <a:txBody>
                    <a:bodyPr/>
                    <a:lstStyle/>
                    <a:p>
                      <a:pPr algn="l" fontAlgn="ctr"/>
                      <a:r>
                        <a:rPr lang="en-US" sz="1000">
                          <a:effectLst/>
                        </a:rPr>
                        <a:t>female</a:t>
                      </a:r>
                    </a:p>
                  </a:txBody>
                  <a:tcPr marL="85320" marR="85320" marT="42660" marB="42660" anchor="ctr"/>
                </a:tc>
                <a:tc>
                  <a:txBody>
                    <a:bodyPr/>
                    <a:lstStyle/>
                    <a:p>
                      <a:pPr algn="l" fontAlgn="ctr"/>
                      <a:r>
                        <a:rPr lang="en-US" sz="1000">
                          <a:effectLst/>
                        </a:rPr>
                        <a:t>93.0</a:t>
                      </a:r>
                    </a:p>
                  </a:txBody>
                  <a:tcPr marL="85320" marR="85320" marT="42660" marB="42660" anchor="ctr"/>
                </a:tc>
                <a:tc>
                  <a:txBody>
                    <a:bodyPr/>
                    <a:lstStyle/>
                    <a:p>
                      <a:pPr algn="l" fontAlgn="ctr"/>
                      <a:r>
                        <a:rPr lang="en-US" sz="1000">
                          <a:effectLst/>
                        </a:rPr>
                        <a:t>0</a:t>
                      </a:r>
                    </a:p>
                  </a:txBody>
                  <a:tcPr marL="85320" marR="85320" marT="42660" marB="42660" anchor="ctr"/>
                </a:tc>
                <a:tc>
                  <a:txBody>
                    <a:bodyPr/>
                    <a:lstStyle/>
                    <a:p>
                      <a:pPr algn="l" fontAlgn="ctr"/>
                      <a:r>
                        <a:rPr lang="en-US" sz="1000" dirty="0">
                          <a:effectLst/>
                        </a:rPr>
                        <a:t>0</a:t>
                      </a:r>
                    </a:p>
                  </a:txBody>
                  <a:tcPr marL="85320" marR="85320" marT="42660" marB="42660" anchor="ctr"/>
                </a:tc>
                <a:tc>
                  <a:txBody>
                    <a:bodyPr/>
                    <a:lstStyle/>
                    <a:p>
                      <a:pPr algn="l" fontAlgn="ctr"/>
                      <a:r>
                        <a:rPr lang="en-US" sz="1000" dirty="0">
                          <a:effectLst/>
                        </a:rPr>
                        <a:t>0</a:t>
                      </a:r>
                    </a:p>
                  </a:txBody>
                  <a:tcPr marL="85320" marR="85320" marT="42660" marB="42660" anchor="ctr"/>
                </a:tc>
                <a:tc>
                  <a:txBody>
                    <a:bodyPr/>
                    <a:lstStyle/>
                    <a:p>
                      <a:pPr algn="l" fontAlgn="ctr"/>
                      <a:r>
                        <a:rPr lang="en-US" sz="1000" dirty="0">
                          <a:effectLst/>
                        </a:rPr>
                        <a:t>0</a:t>
                      </a:r>
                    </a:p>
                  </a:txBody>
                  <a:tcPr marL="85320" marR="85320" marT="42660" marB="42660" anchor="ctr"/>
                </a:tc>
                <a:tc>
                  <a:txBody>
                    <a:bodyPr/>
                    <a:lstStyle/>
                    <a:p>
                      <a:pPr algn="l" fontAlgn="ctr"/>
                      <a:r>
                        <a:rPr lang="en-US" sz="1000" dirty="0">
                          <a:effectLst/>
                        </a:rPr>
                        <a:t>0</a:t>
                      </a:r>
                    </a:p>
                  </a:txBody>
                  <a:tcPr marL="85320" marR="85320" marT="42660" marB="42660" anchor="ctr"/>
                </a:tc>
                <a:tc>
                  <a:txBody>
                    <a:bodyPr/>
                    <a:lstStyle/>
                    <a:p>
                      <a:pPr algn="l" fontAlgn="ctr"/>
                      <a:r>
                        <a:rPr lang="en-US" sz="1000" dirty="0">
                          <a:effectLst/>
                        </a:rPr>
                        <a:t>0</a:t>
                      </a:r>
                    </a:p>
                  </a:txBody>
                  <a:tcPr marL="85320" marR="85320" marT="42660" marB="42660" anchor="ctr"/>
                </a:tc>
                <a:tc>
                  <a:txBody>
                    <a:bodyPr/>
                    <a:lstStyle/>
                    <a:p>
                      <a:pPr algn="l" fontAlgn="ctr"/>
                      <a:r>
                        <a:rPr lang="en-US" sz="1000" dirty="0">
                          <a:effectLst/>
                        </a:rPr>
                        <a:t>0</a:t>
                      </a:r>
                    </a:p>
                  </a:txBody>
                  <a:tcPr marL="85320" marR="85320" marT="42660" marB="42660" anchor="ctr"/>
                </a:tc>
                <a:tc>
                  <a:txBody>
                    <a:bodyPr/>
                    <a:lstStyle/>
                    <a:p>
                      <a:pPr algn="l" fontAlgn="ctr"/>
                      <a:r>
                        <a:rPr lang="en-US" sz="1000" dirty="0">
                          <a:effectLst/>
                        </a:rPr>
                        <a:t>0</a:t>
                      </a:r>
                    </a:p>
                  </a:txBody>
                  <a:tcPr marL="85320" marR="85320" marT="42660" marB="42660" anchor="ctr"/>
                </a:tc>
              </a:tr>
              <a:tr h="455820">
                <a:tc>
                  <a:txBody>
                    <a:bodyPr/>
                    <a:lstStyle/>
                    <a:p>
                      <a:pPr algn="l" fontAlgn="ctr"/>
                      <a:r>
                        <a:rPr lang="en-US" sz="1000">
                          <a:effectLst/>
                        </a:rPr>
                        <a:t>4</a:t>
                      </a:r>
                      <a:endParaRPr lang="en-US" sz="1000" b="1">
                        <a:effectLst/>
                      </a:endParaRPr>
                    </a:p>
                  </a:txBody>
                  <a:tcPr marL="85320" marR="85320" marT="42660" marB="42660" anchor="ctr"/>
                </a:tc>
                <a:tc>
                  <a:txBody>
                    <a:bodyPr/>
                    <a:lstStyle/>
                    <a:p>
                      <a:pPr algn="l" fontAlgn="ctr"/>
                      <a:r>
                        <a:rPr lang="en-US" sz="1000">
                          <a:effectLst/>
                        </a:rPr>
                        <a:t>1733186</a:t>
                      </a:r>
                    </a:p>
                  </a:txBody>
                  <a:tcPr marL="85320" marR="85320" marT="42660" marB="42660" anchor="ctr"/>
                </a:tc>
                <a:tc>
                  <a:txBody>
                    <a:bodyPr/>
                    <a:lstStyle/>
                    <a:p>
                      <a:pPr algn="l" fontAlgn="ctr"/>
                      <a:r>
                        <a:rPr lang="en-US" sz="1000">
                          <a:effectLst/>
                        </a:rPr>
                        <a:t>14</a:t>
                      </a:r>
                    </a:p>
                  </a:txBody>
                  <a:tcPr marL="85320" marR="85320" marT="42660" marB="42660" anchor="ctr"/>
                </a:tc>
                <a:tc>
                  <a:txBody>
                    <a:bodyPr/>
                    <a:lstStyle/>
                    <a:p>
                      <a:pPr algn="l" fontAlgn="ctr"/>
                      <a:r>
                        <a:rPr lang="en-US" sz="1000">
                          <a:effectLst/>
                        </a:rPr>
                        <a:t>4</a:t>
                      </a:r>
                    </a:p>
                  </a:txBody>
                  <a:tcPr marL="85320" marR="85320" marT="42660" marB="42660" anchor="ctr"/>
                </a:tc>
                <a:tc>
                  <a:txBody>
                    <a:bodyPr/>
                    <a:lstStyle/>
                    <a:p>
                      <a:pPr algn="l" fontAlgn="ctr"/>
                      <a:r>
                        <a:rPr lang="en-US" sz="1000">
                          <a:effectLst/>
                        </a:rPr>
                        <a:t>1999</a:t>
                      </a:r>
                    </a:p>
                  </a:txBody>
                  <a:tcPr marL="85320" marR="85320" marT="42660" marB="42660" anchor="ctr"/>
                </a:tc>
                <a:tc>
                  <a:txBody>
                    <a:bodyPr/>
                    <a:lstStyle/>
                    <a:p>
                      <a:pPr algn="l" fontAlgn="ctr"/>
                      <a:r>
                        <a:rPr lang="en-US" sz="1000">
                          <a:effectLst/>
                        </a:rPr>
                        <a:t>12</a:t>
                      </a:r>
                    </a:p>
                  </a:txBody>
                  <a:tcPr marL="85320" marR="85320" marT="42660" marB="42660" anchor="ctr"/>
                </a:tc>
                <a:tc>
                  <a:txBody>
                    <a:bodyPr/>
                    <a:lstStyle/>
                    <a:p>
                      <a:pPr algn="l" fontAlgn="ctr"/>
                      <a:r>
                        <a:rPr lang="en-US" sz="1000">
                          <a:effectLst/>
                        </a:rPr>
                        <a:t>male</a:t>
                      </a:r>
                    </a:p>
                  </a:txBody>
                  <a:tcPr marL="85320" marR="85320" marT="42660" marB="42660" anchor="ctr"/>
                </a:tc>
                <a:tc>
                  <a:txBody>
                    <a:bodyPr/>
                    <a:lstStyle/>
                    <a:p>
                      <a:pPr algn="l" fontAlgn="ctr"/>
                      <a:r>
                        <a:rPr lang="en-US" sz="1000">
                          <a:effectLst/>
                        </a:rPr>
                        <a:t>82.0</a:t>
                      </a:r>
                    </a:p>
                  </a:txBody>
                  <a:tcPr marL="85320" marR="85320" marT="42660" marB="42660" anchor="ctr"/>
                </a:tc>
                <a:tc>
                  <a:txBody>
                    <a:bodyPr/>
                    <a:lstStyle/>
                    <a:p>
                      <a:pPr algn="l" fontAlgn="ctr"/>
                      <a:r>
                        <a:rPr lang="en-US" sz="1000">
                          <a:effectLst/>
                        </a:rPr>
                        <a:t>0</a:t>
                      </a:r>
                    </a:p>
                  </a:txBody>
                  <a:tcPr marL="85320" marR="85320" marT="42660" marB="42660" anchor="ctr"/>
                </a:tc>
                <a:tc>
                  <a:txBody>
                    <a:bodyPr/>
                    <a:lstStyle/>
                    <a:p>
                      <a:pPr algn="l" fontAlgn="ctr"/>
                      <a:r>
                        <a:rPr lang="en-US" sz="1000">
                          <a:effectLst/>
                        </a:rPr>
                        <a:t>0</a:t>
                      </a:r>
                    </a:p>
                  </a:txBody>
                  <a:tcPr marL="85320" marR="85320" marT="42660" marB="42660" anchor="ctr"/>
                </a:tc>
                <a:tc>
                  <a:txBody>
                    <a:bodyPr/>
                    <a:lstStyle/>
                    <a:p>
                      <a:pPr algn="l" fontAlgn="ctr"/>
                      <a:r>
                        <a:rPr lang="en-US" sz="1000">
                          <a:effectLst/>
                        </a:rPr>
                        <a:t>0</a:t>
                      </a:r>
                    </a:p>
                  </a:txBody>
                  <a:tcPr marL="85320" marR="85320" marT="42660" marB="42660" anchor="ctr"/>
                </a:tc>
                <a:tc>
                  <a:txBody>
                    <a:bodyPr/>
                    <a:lstStyle/>
                    <a:p>
                      <a:pPr algn="l" fontAlgn="ctr"/>
                      <a:r>
                        <a:rPr lang="en-US" sz="1000">
                          <a:effectLst/>
                        </a:rPr>
                        <a:t>0</a:t>
                      </a:r>
                    </a:p>
                  </a:txBody>
                  <a:tcPr marL="85320" marR="85320" marT="42660" marB="42660" anchor="ctr"/>
                </a:tc>
                <a:tc>
                  <a:txBody>
                    <a:bodyPr/>
                    <a:lstStyle/>
                    <a:p>
                      <a:pPr algn="l" fontAlgn="ctr"/>
                      <a:r>
                        <a:rPr lang="en-US" sz="1000" dirty="0">
                          <a:effectLst/>
                        </a:rPr>
                        <a:t>0</a:t>
                      </a:r>
                    </a:p>
                  </a:txBody>
                  <a:tcPr marL="85320" marR="85320" marT="42660" marB="42660" anchor="ctr"/>
                </a:tc>
                <a:tc>
                  <a:txBody>
                    <a:bodyPr/>
                    <a:lstStyle/>
                    <a:p>
                      <a:pPr algn="l" fontAlgn="ctr"/>
                      <a:r>
                        <a:rPr lang="en-US" sz="1000" dirty="0">
                          <a:effectLst/>
                        </a:rPr>
                        <a:t>0</a:t>
                      </a:r>
                    </a:p>
                  </a:txBody>
                  <a:tcPr marL="85320" marR="85320" marT="42660" marB="42660" anchor="ctr"/>
                </a:tc>
                <a:tc>
                  <a:txBody>
                    <a:bodyPr/>
                    <a:lstStyle/>
                    <a:p>
                      <a:pPr algn="l" fontAlgn="ctr"/>
                      <a:r>
                        <a:rPr lang="en-US" sz="1000" dirty="0">
                          <a:effectLst/>
                        </a:rPr>
                        <a:t>0</a:t>
                      </a:r>
                    </a:p>
                  </a:txBody>
                  <a:tcPr marL="85320" marR="85320" marT="42660" marB="42660" anchor="ctr"/>
                </a:tc>
                <a:tc>
                  <a:txBody>
                    <a:bodyPr/>
                    <a:lstStyle/>
                    <a:p>
                      <a:pPr algn="l" fontAlgn="ctr"/>
                      <a:r>
                        <a:rPr lang="en-US" sz="1000" dirty="0">
                          <a:effectLst/>
                        </a:rPr>
                        <a:t>0</a:t>
                      </a:r>
                    </a:p>
                  </a:txBody>
                  <a:tcPr marL="85320" marR="85320" marT="42660" marB="42660" anchor="ctr"/>
                </a:tc>
              </a:tr>
            </a:tbl>
          </a:graphicData>
        </a:graphic>
      </p:graphicFrame>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141237350"/>
      </p:ext>
    </p:extLst>
  </p:cSld>
  <p:clrMapOvr>
    <a:masterClrMapping/>
  </p:clrMapOvr>
  <mc:AlternateContent xmlns:mc="http://schemas.openxmlformats.org/markup-compatibility/2006">
    <mc:Choice xmlns:p14="http://schemas.microsoft.com/office/powerpoint/2010/main" Requires="p14">
      <p:transition spd="slow" p14:dur="2000" advTm="90832"/>
    </mc:Choice>
    <mc:Fallback>
      <p:transition spd="slow" advTm="908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xmlns="" id="{B5981CF1-BC08-49F8-B0F9-AAF98EC67450}"/>
              </a:ext>
            </a:extLst>
          </p:cNvPr>
          <p:cNvSpPr>
            <a:spLocks noGrp="1"/>
          </p:cNvSpPr>
          <p:nvPr>
            <p:ph type="title" idx="4294967295"/>
          </p:nvPr>
        </p:nvSpPr>
        <p:spPr>
          <a:xfrm>
            <a:off x="0" y="365125"/>
            <a:ext cx="10515600" cy="1325563"/>
          </a:xfrm>
        </p:spPr>
        <p:txBody>
          <a:bodyPr/>
          <a:lstStyle/>
          <a:p>
            <a:r>
              <a:rPr lang="en-US" dirty="0"/>
              <a:t>Project analysis slide 2</a:t>
            </a:r>
          </a:p>
        </p:txBody>
      </p:sp>
      <p:cxnSp>
        <p:nvCxnSpPr>
          <p:cNvPr id="8" name="Straight Connector 7">
            <a:extLst>
              <a:ext uri="{FF2B5EF4-FFF2-40B4-BE49-F238E27FC236}">
                <a16:creationId xmlns:a16="http://schemas.microsoft.com/office/drawing/2014/main" xmlns="" id="{D0986099-F5F2-4E8B-BE17-81194861A00C}"/>
              </a:ext>
              <a:ext uri="{C183D7F6-B498-43B3-948B-1728B52AA6E4}">
                <adec:decorative xmlns:adec="http://schemas.microsoft.com/office/drawing/2017/decorative" xmlns="" val="1"/>
              </a:ext>
            </a:extLst>
          </p:cNvPr>
          <p:cNvCxnSpPr>
            <a:cxnSpLocks/>
          </p:cNvCxnSpPr>
          <p:nvPr/>
        </p:nvCxnSpPr>
        <p:spPr>
          <a:xfrm>
            <a:off x="8409062" y="522898"/>
            <a:ext cx="3782938"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xmlns=""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smtClean="0">
                <a:solidFill>
                  <a:schemeClr val="tx1">
                    <a:lumMod val="75000"/>
                    <a:lumOff val="25000"/>
                  </a:schemeClr>
                </a:solidFill>
              </a:rPr>
              <a:t>Profiling before processing</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xmlns="" id="{83E690F4-843A-47A5-8620-4FB01C0D8E68}"/>
              </a:ext>
              <a:ext uri="{C183D7F6-B498-43B3-948B-1728B52AA6E4}">
                <adec:decorative xmlns:adec="http://schemas.microsoft.com/office/drawing/2017/decorative" xmlns="" val="1"/>
              </a:ext>
            </a:extLst>
          </p:cNvPr>
          <p:cNvCxnSpPr>
            <a:cxnSpLocks/>
          </p:cNvCxnSpPr>
          <p:nvPr/>
        </p:nvCxnSpPr>
        <p:spPr>
          <a:xfrm>
            <a:off x="0" y="522898"/>
            <a:ext cx="3743058"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aphicFrame>
        <p:nvGraphicFramePr>
          <p:cNvPr id="7" name="Table 6"/>
          <p:cNvGraphicFramePr>
            <a:graphicFrameLocks noGrp="1"/>
          </p:cNvGraphicFramePr>
          <p:nvPr>
            <p:extLst>
              <p:ext uri="{D42A27DB-BD31-4B8C-83A1-F6EECF244321}">
                <p14:modId xmlns:p14="http://schemas.microsoft.com/office/powerpoint/2010/main" val="1581174012"/>
              </p:ext>
            </p:extLst>
          </p:nvPr>
        </p:nvGraphicFramePr>
        <p:xfrm>
          <a:off x="384517" y="804598"/>
          <a:ext cx="10515600" cy="2103120"/>
        </p:xfrm>
        <a:graphic>
          <a:graphicData uri="http://schemas.openxmlformats.org/drawingml/2006/table">
            <a:tbl>
              <a:tblPr/>
              <a:tblGrid>
                <a:gridCol w="5257800"/>
                <a:gridCol w="5257800"/>
              </a:tblGrid>
              <a:tr h="0">
                <a:tc>
                  <a:txBody>
                    <a:bodyPr/>
                    <a:lstStyle/>
                    <a:p>
                      <a:pPr algn="l" fontAlgn="t"/>
                      <a:r>
                        <a:rPr lang="en-US" b="1" dirty="0">
                          <a:solidFill>
                            <a:srgbClr val="555555"/>
                          </a:solidFill>
                          <a:effectLst/>
                        </a:rPr>
                        <a:t>Number of variables</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fontAlgn="t"/>
                      <a:r>
                        <a:rPr lang="en-US" dirty="0">
                          <a:solidFill>
                            <a:srgbClr val="555555"/>
                          </a:solidFill>
                          <a:effectLst/>
                        </a:rPr>
                        <a:t>15</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r>
              <a:tr h="0">
                <a:tc>
                  <a:txBody>
                    <a:bodyPr/>
                    <a:lstStyle/>
                    <a:p>
                      <a:pPr algn="l" fontAlgn="t"/>
                      <a:r>
                        <a:rPr lang="en-US" b="1" dirty="0">
                          <a:solidFill>
                            <a:srgbClr val="555555"/>
                          </a:solidFill>
                          <a:effectLst/>
                        </a:rPr>
                        <a:t>Number of observations</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fontAlgn="t"/>
                      <a:r>
                        <a:rPr lang="en-US">
                          <a:solidFill>
                            <a:srgbClr val="555555"/>
                          </a:solidFill>
                          <a:effectLst/>
                        </a:rPr>
                        <a:t>99003</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r>
              <a:tr h="0">
                <a:tc>
                  <a:txBody>
                    <a:bodyPr/>
                    <a:lstStyle/>
                    <a:p>
                      <a:pPr algn="l" fontAlgn="t"/>
                      <a:r>
                        <a:rPr lang="en-US" b="1" dirty="0">
                          <a:solidFill>
                            <a:srgbClr val="555555"/>
                          </a:solidFill>
                          <a:effectLst/>
                        </a:rPr>
                        <a:t>Missing cells</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fontAlgn="t"/>
                      <a:r>
                        <a:rPr lang="en-US">
                          <a:solidFill>
                            <a:srgbClr val="555555"/>
                          </a:solidFill>
                          <a:effectLst/>
                        </a:rPr>
                        <a:t>177</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r>
              <a:tr h="0">
                <a:tc>
                  <a:txBody>
                    <a:bodyPr/>
                    <a:lstStyle/>
                    <a:p>
                      <a:pPr algn="l" fontAlgn="t"/>
                      <a:r>
                        <a:rPr lang="en-US" b="1">
                          <a:solidFill>
                            <a:srgbClr val="555555"/>
                          </a:solidFill>
                          <a:effectLst/>
                        </a:rPr>
                        <a:t>Missing cells (%)</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fontAlgn="t"/>
                      <a:r>
                        <a:rPr lang="en-US">
                          <a:solidFill>
                            <a:srgbClr val="555555"/>
                          </a:solidFill>
                          <a:effectLst/>
                        </a:rPr>
                        <a:t>&lt; 0.1%</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r>
              <a:tr h="0">
                <a:tc>
                  <a:txBody>
                    <a:bodyPr/>
                    <a:lstStyle/>
                    <a:p>
                      <a:pPr algn="l" fontAlgn="t"/>
                      <a:r>
                        <a:rPr lang="en-US" b="1">
                          <a:solidFill>
                            <a:srgbClr val="555555"/>
                          </a:solidFill>
                          <a:effectLst/>
                        </a:rPr>
                        <a:t>Duplicate rows</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fontAlgn="t"/>
                      <a:r>
                        <a:rPr lang="en-US">
                          <a:solidFill>
                            <a:srgbClr val="555555"/>
                          </a:solidFill>
                          <a:effectLst/>
                        </a:rPr>
                        <a:t>0</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r>
              <a:tr h="0">
                <a:tc>
                  <a:txBody>
                    <a:bodyPr/>
                    <a:lstStyle/>
                    <a:p>
                      <a:pPr algn="l" fontAlgn="t"/>
                      <a:r>
                        <a:rPr lang="en-US" b="1" dirty="0">
                          <a:solidFill>
                            <a:srgbClr val="555555"/>
                          </a:solidFill>
                          <a:effectLst/>
                        </a:rPr>
                        <a:t>Duplicate rows (%)</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fontAlgn="t"/>
                      <a:r>
                        <a:rPr lang="en-US" dirty="0">
                          <a:solidFill>
                            <a:srgbClr val="555555"/>
                          </a:solidFill>
                          <a:effectLst/>
                        </a:rPr>
                        <a:t>0.0%</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r>
            </a:tbl>
          </a:graphicData>
        </a:graphic>
      </p:graphicFrame>
      <p:graphicFrame>
        <p:nvGraphicFramePr>
          <p:cNvPr id="12" name="Table 11"/>
          <p:cNvGraphicFramePr>
            <a:graphicFrameLocks noGrp="1"/>
          </p:cNvGraphicFramePr>
          <p:nvPr>
            <p:extLst>
              <p:ext uri="{D42A27DB-BD31-4B8C-83A1-F6EECF244321}">
                <p14:modId xmlns:p14="http://schemas.microsoft.com/office/powerpoint/2010/main" val="3134551087"/>
              </p:ext>
            </p:extLst>
          </p:nvPr>
        </p:nvGraphicFramePr>
        <p:xfrm>
          <a:off x="410910" y="3511116"/>
          <a:ext cx="10515600" cy="701040"/>
        </p:xfrm>
        <a:graphic>
          <a:graphicData uri="http://schemas.openxmlformats.org/drawingml/2006/table">
            <a:tbl>
              <a:tblPr/>
              <a:tblGrid>
                <a:gridCol w="5257800"/>
                <a:gridCol w="5257800"/>
              </a:tblGrid>
              <a:tr h="0">
                <a:tc>
                  <a:txBody>
                    <a:bodyPr/>
                    <a:lstStyle/>
                    <a:p>
                      <a:pPr algn="l" fontAlgn="t"/>
                      <a:r>
                        <a:rPr lang="en-US" b="1" dirty="0">
                          <a:solidFill>
                            <a:srgbClr val="555555"/>
                          </a:solidFill>
                          <a:effectLst/>
                        </a:rPr>
                        <a:t>NUM</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fontAlgn="t"/>
                      <a:r>
                        <a:rPr lang="en-US">
                          <a:solidFill>
                            <a:srgbClr val="555555"/>
                          </a:solidFill>
                          <a:effectLst/>
                        </a:rPr>
                        <a:t>14</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r>
              <a:tr h="0">
                <a:tc>
                  <a:txBody>
                    <a:bodyPr/>
                    <a:lstStyle/>
                    <a:p>
                      <a:pPr algn="l" fontAlgn="t"/>
                      <a:r>
                        <a:rPr lang="en-US" b="1" dirty="0">
                          <a:solidFill>
                            <a:srgbClr val="555555"/>
                          </a:solidFill>
                          <a:effectLst/>
                        </a:rPr>
                        <a:t>CAT</a:t>
                      </a:r>
                    </a:p>
                  </a:txBody>
                  <a:tcPr marL="38100" marR="38100" marT="38100" marB="38100">
                    <a:lnL>
                      <a:noFill/>
                    </a:lnL>
                    <a:lnR>
                      <a:noFill/>
                    </a:lnR>
                    <a:lnT w="7620" cap="flat" cmpd="sng" algn="ctr">
                      <a:solidFill>
                        <a:srgbClr val="DDDDDD"/>
                      </a:solidFill>
                      <a:prstDash val="solid"/>
                      <a:round/>
                      <a:headEnd type="none" w="med" len="med"/>
                      <a:tailEnd type="none" w="med" len="med"/>
                    </a:lnT>
                    <a:lnB>
                      <a:noFill/>
                    </a:lnB>
                  </a:tcPr>
                </a:tc>
                <a:tc>
                  <a:txBody>
                    <a:bodyPr/>
                    <a:lstStyle/>
                    <a:p>
                      <a:pPr fontAlgn="t"/>
                      <a:r>
                        <a:rPr lang="en-US" dirty="0">
                          <a:solidFill>
                            <a:srgbClr val="555555"/>
                          </a:solidFill>
                          <a:effectLst/>
                        </a:rPr>
                        <a:t>1</a:t>
                      </a:r>
                    </a:p>
                  </a:txBody>
                  <a:tcPr marL="38100" marR="38100" marT="38100" marB="38100">
                    <a:lnL>
                      <a:noFill/>
                    </a:lnL>
                    <a:lnR>
                      <a:noFill/>
                    </a:lnR>
                    <a:lnT w="7620" cap="flat" cmpd="sng" algn="ctr">
                      <a:solidFill>
                        <a:srgbClr val="DDDDDD"/>
                      </a:solidFill>
                      <a:prstDash val="solid"/>
                      <a:round/>
                      <a:headEnd type="none" w="med" len="med"/>
                      <a:tailEnd type="none" w="med" len="med"/>
                    </a:lnT>
                    <a:lnB>
                      <a:noFill/>
                    </a:lnB>
                  </a:tcPr>
                </a:tc>
              </a:tr>
            </a:tbl>
          </a:graphicData>
        </a:graphic>
      </p:graphicFrame>
      <p:sp>
        <p:nvSpPr>
          <p:cNvPr id="15" name="Rectangle 14"/>
          <p:cNvSpPr/>
          <p:nvPr/>
        </p:nvSpPr>
        <p:spPr>
          <a:xfrm>
            <a:off x="324696" y="3141784"/>
            <a:ext cx="1629485" cy="369332"/>
          </a:xfrm>
          <a:prstGeom prst="rect">
            <a:avLst/>
          </a:prstGeom>
        </p:spPr>
        <p:txBody>
          <a:bodyPr wrap="none">
            <a:spAutoFit/>
          </a:bodyPr>
          <a:lstStyle/>
          <a:p>
            <a:pPr lvl="0" eaLnBrk="0" fontAlgn="base" hangingPunct="0">
              <a:spcBef>
                <a:spcPct val="0"/>
              </a:spcBef>
              <a:spcAft>
                <a:spcPct val="0"/>
              </a:spcAft>
            </a:pPr>
            <a:r>
              <a:rPr lang="en-US" dirty="0">
                <a:latin typeface="inherit"/>
              </a:rPr>
              <a:t>Variable types</a:t>
            </a:r>
            <a:endParaRPr lang="en-US" sz="2400" dirty="0">
              <a:latin typeface="Arial" panose="020B0604020202020204" pitchFamily="34" charset="0"/>
            </a:endParaRPr>
          </a:p>
        </p:txBody>
      </p:sp>
      <p:sp>
        <p:nvSpPr>
          <p:cNvPr id="2" name="TextBox 1"/>
          <p:cNvSpPr txBox="1"/>
          <p:nvPr/>
        </p:nvSpPr>
        <p:spPr>
          <a:xfrm>
            <a:off x="324696" y="4667084"/>
            <a:ext cx="10981346" cy="2308324"/>
          </a:xfrm>
          <a:prstGeom prst="rect">
            <a:avLst/>
          </a:prstGeom>
          <a:noFill/>
        </p:spPr>
        <p:txBody>
          <a:bodyPr wrap="square" rtlCol="0">
            <a:spAutoFit/>
          </a:bodyPr>
          <a:lstStyle/>
          <a:p>
            <a:pPr marL="285750" indent="-285750">
              <a:buFont typeface="Arial" panose="020B0604020202020204" pitchFamily="34" charset="0"/>
              <a:buChar char="•"/>
            </a:pPr>
            <a:r>
              <a:rPr lang="en-US" b="1" dirty="0"/>
              <a:t>u</a:t>
            </a:r>
            <a:r>
              <a:rPr lang="en-US" b="1" dirty="0" smtClean="0"/>
              <a:t>ser id </a:t>
            </a:r>
            <a:r>
              <a:rPr lang="en-US" dirty="0" smtClean="0"/>
              <a:t>column has </a:t>
            </a:r>
            <a:r>
              <a:rPr lang="en-US" b="1" dirty="0" smtClean="0"/>
              <a:t>100%</a:t>
            </a:r>
            <a:r>
              <a:rPr lang="en-US" dirty="0" smtClean="0"/>
              <a:t> </a:t>
            </a:r>
            <a:r>
              <a:rPr lang="en-US" b="1" dirty="0" smtClean="0"/>
              <a:t>unique</a:t>
            </a:r>
            <a:r>
              <a:rPr lang="en-US" dirty="0" smtClean="0"/>
              <a:t> values</a:t>
            </a:r>
          </a:p>
          <a:p>
            <a:pPr marL="285750" indent="-285750">
              <a:buFont typeface="Arial" panose="020B0604020202020204" pitchFamily="34" charset="0"/>
              <a:buChar char="•"/>
            </a:pPr>
            <a:r>
              <a:rPr lang="en-US" b="1" dirty="0"/>
              <a:t>a</a:t>
            </a:r>
            <a:r>
              <a:rPr lang="en-US" b="1" dirty="0" smtClean="0"/>
              <a:t>ge</a:t>
            </a:r>
            <a:r>
              <a:rPr lang="en-US" dirty="0" smtClean="0"/>
              <a:t> and </a:t>
            </a:r>
            <a:r>
              <a:rPr lang="en-US" b="1" dirty="0" err="1" smtClean="0"/>
              <a:t>dob_year</a:t>
            </a:r>
            <a:r>
              <a:rPr lang="en-US" dirty="0" smtClean="0"/>
              <a:t> are highly correlated</a:t>
            </a:r>
          </a:p>
          <a:p>
            <a:pPr marL="285750" indent="-285750">
              <a:buFont typeface="Arial" panose="020B0604020202020204" pitchFamily="34" charset="0"/>
              <a:buChar char="•"/>
            </a:pPr>
            <a:r>
              <a:rPr lang="en-US" b="1" dirty="0"/>
              <a:t>g</a:t>
            </a:r>
            <a:r>
              <a:rPr lang="en-US" b="1" dirty="0" smtClean="0"/>
              <a:t>ender</a:t>
            </a:r>
            <a:r>
              <a:rPr lang="en-US" dirty="0" smtClean="0"/>
              <a:t> column has </a:t>
            </a:r>
            <a:r>
              <a:rPr lang="en-US" b="1" dirty="0"/>
              <a:t>175 (0.2%) missing </a:t>
            </a:r>
            <a:r>
              <a:rPr lang="en-US" b="1" dirty="0" smtClean="0"/>
              <a:t>values</a:t>
            </a:r>
          </a:p>
          <a:p>
            <a:pPr marL="285750" indent="-285750">
              <a:buFont typeface="Arial" panose="020B0604020202020204" pitchFamily="34" charset="0"/>
              <a:buChar char="•"/>
            </a:pPr>
            <a:r>
              <a:rPr lang="en-US" b="1" dirty="0"/>
              <a:t>t</a:t>
            </a:r>
            <a:r>
              <a:rPr lang="en-US" b="1" dirty="0" smtClean="0"/>
              <a:t>enure</a:t>
            </a:r>
            <a:r>
              <a:rPr lang="en-US" dirty="0" smtClean="0"/>
              <a:t> </a:t>
            </a:r>
            <a:r>
              <a:rPr lang="en-US" dirty="0"/>
              <a:t>has </a:t>
            </a:r>
            <a:r>
              <a:rPr lang="en-US" b="1" dirty="0"/>
              <a:t>2 (&lt;0.1%) missing </a:t>
            </a:r>
            <a:r>
              <a:rPr lang="en-US" b="1" dirty="0" smtClean="0"/>
              <a:t>values</a:t>
            </a:r>
          </a:p>
          <a:p>
            <a:pPr marL="285750" indent="-285750">
              <a:buFont typeface="Arial" panose="020B0604020202020204" pitchFamily="34" charset="0"/>
              <a:buChar char="•"/>
            </a:pPr>
            <a:r>
              <a:rPr lang="en-US" b="1" dirty="0" err="1"/>
              <a:t>d</a:t>
            </a:r>
            <a:r>
              <a:rPr lang="en-US" b="1" dirty="0" err="1" smtClean="0"/>
              <a:t>ob_year</a:t>
            </a:r>
            <a:r>
              <a:rPr lang="en-US" b="1" dirty="0" smtClean="0"/>
              <a:t> </a:t>
            </a:r>
            <a:r>
              <a:rPr lang="en-US" dirty="0" smtClean="0"/>
              <a:t>has</a:t>
            </a:r>
            <a:r>
              <a:rPr lang="en-US" b="1" dirty="0" smtClean="0"/>
              <a:t> 101 distinct values</a:t>
            </a:r>
          </a:p>
          <a:p>
            <a:pPr marL="285750" indent="-285750">
              <a:buFont typeface="Arial" panose="020B0604020202020204" pitchFamily="34" charset="0"/>
              <a:buChar char="•"/>
            </a:pPr>
            <a:r>
              <a:rPr lang="en-US" b="1" dirty="0" smtClean="0"/>
              <a:t>age column </a:t>
            </a:r>
            <a:r>
              <a:rPr lang="en-US" dirty="0" smtClean="0"/>
              <a:t>can be used to </a:t>
            </a:r>
            <a:r>
              <a:rPr lang="en-US" b="1" dirty="0" smtClean="0"/>
              <a:t>aggregate  data </a:t>
            </a:r>
            <a:r>
              <a:rPr lang="en-US" dirty="0" smtClean="0"/>
              <a:t>present</a:t>
            </a:r>
            <a:r>
              <a:rPr lang="en-US" b="1" dirty="0" smtClean="0"/>
              <a:t> in </a:t>
            </a:r>
            <a:r>
              <a:rPr lang="en-US" b="1" dirty="0" err="1" smtClean="0"/>
              <a:t>dob_year</a:t>
            </a:r>
            <a:r>
              <a:rPr lang="en-US" b="1" dirty="0" smtClean="0"/>
              <a:t>, </a:t>
            </a:r>
            <a:r>
              <a:rPr lang="en-US" b="1" dirty="0" err="1" smtClean="0"/>
              <a:t>dob_month</a:t>
            </a:r>
            <a:r>
              <a:rPr lang="en-US" b="1" dirty="0" smtClean="0"/>
              <a:t> </a:t>
            </a:r>
            <a:r>
              <a:rPr lang="en-US" dirty="0" smtClean="0"/>
              <a:t>and</a:t>
            </a:r>
            <a:r>
              <a:rPr lang="en-US" b="1" dirty="0" smtClean="0"/>
              <a:t> </a:t>
            </a:r>
            <a:r>
              <a:rPr lang="en-US" b="1" dirty="0" err="1" smtClean="0"/>
              <a:t>dob_day</a:t>
            </a:r>
            <a:r>
              <a:rPr lang="en-US" b="1" dirty="0" smtClean="0"/>
              <a:t> </a:t>
            </a:r>
            <a:r>
              <a:rPr lang="en-US" dirty="0" smtClean="0"/>
              <a:t>columns</a:t>
            </a:r>
          </a:p>
          <a:p>
            <a:pPr marL="285750" indent="-285750">
              <a:buFont typeface="Arial" panose="020B0604020202020204" pitchFamily="34" charset="0"/>
              <a:buChar char="•"/>
            </a:pPr>
            <a:r>
              <a:rPr lang="en-US" dirty="0" smtClean="0"/>
              <a:t>The columns </a:t>
            </a:r>
            <a:r>
              <a:rPr lang="en-US" b="1" dirty="0" smtClean="0"/>
              <a:t>user id</a:t>
            </a:r>
            <a:r>
              <a:rPr lang="en-US" dirty="0" smtClean="0"/>
              <a:t>, </a:t>
            </a:r>
            <a:r>
              <a:rPr lang="en-US" b="1" dirty="0" err="1" smtClean="0"/>
              <a:t>dob_day</a:t>
            </a:r>
            <a:r>
              <a:rPr lang="en-US" b="1" dirty="0" smtClean="0"/>
              <a:t>, </a:t>
            </a:r>
            <a:r>
              <a:rPr lang="en-US" b="1" dirty="0" err="1" smtClean="0"/>
              <a:t>dob_month</a:t>
            </a:r>
            <a:r>
              <a:rPr lang="en-US" b="1" dirty="0" smtClean="0"/>
              <a:t> </a:t>
            </a:r>
            <a:r>
              <a:rPr lang="en-US" dirty="0" smtClean="0"/>
              <a:t>and </a:t>
            </a:r>
            <a:r>
              <a:rPr lang="en-US" b="1" dirty="0" err="1" smtClean="0"/>
              <a:t>dob_year</a:t>
            </a:r>
            <a:r>
              <a:rPr lang="en-US" dirty="0" smtClean="0"/>
              <a:t> can be </a:t>
            </a:r>
            <a:r>
              <a:rPr lang="en-US" b="1" dirty="0" smtClean="0"/>
              <a:t>excluded</a:t>
            </a:r>
            <a:r>
              <a:rPr lang="en-US" dirty="0" smtClean="0"/>
              <a:t> </a:t>
            </a:r>
            <a:r>
              <a:rPr lang="en-US" b="1" dirty="0" smtClean="0"/>
              <a:t>from further analysis</a:t>
            </a:r>
          </a:p>
          <a:p>
            <a:pPr marL="285750" indent="-285750">
              <a:buFont typeface="Arial" panose="020B0604020202020204" pitchFamily="34" charset="0"/>
              <a:buChar char="•"/>
            </a:pPr>
            <a:endParaRPr lang="en-US" dirty="0"/>
          </a:p>
        </p:txBody>
      </p:sp>
      <p:sp>
        <p:nvSpPr>
          <p:cNvPr id="10" name="Rectangle 9"/>
          <p:cNvSpPr/>
          <p:nvPr/>
        </p:nvSpPr>
        <p:spPr>
          <a:xfrm>
            <a:off x="324696" y="4297752"/>
            <a:ext cx="1608133" cy="369332"/>
          </a:xfrm>
          <a:prstGeom prst="rect">
            <a:avLst/>
          </a:prstGeom>
        </p:spPr>
        <p:txBody>
          <a:bodyPr wrap="none">
            <a:spAutoFit/>
          </a:bodyPr>
          <a:lstStyle/>
          <a:p>
            <a:pPr lvl="0" eaLnBrk="0" fontAlgn="base" hangingPunct="0">
              <a:spcBef>
                <a:spcPct val="0"/>
              </a:spcBef>
              <a:spcAft>
                <a:spcPct val="0"/>
              </a:spcAft>
            </a:pPr>
            <a:r>
              <a:rPr lang="en-US" dirty="0" smtClean="0">
                <a:latin typeface="inherit"/>
              </a:rPr>
              <a:t>Observations:</a:t>
            </a:r>
            <a:endParaRPr lang="en-US" sz="2400" dirty="0">
              <a:latin typeface="Arial" panose="020B0604020202020204" pitchFamily="34" charset="0"/>
            </a:endParaRP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724230548"/>
      </p:ext>
    </p:extLst>
  </p:cSld>
  <p:clrMapOvr>
    <a:masterClrMapping/>
  </p:clrMapOvr>
  <mc:AlternateContent xmlns:mc="http://schemas.openxmlformats.org/markup-compatibility/2006">
    <mc:Choice xmlns:p14="http://schemas.microsoft.com/office/powerpoint/2010/main" Requires="p14">
      <p:transition spd="slow" p14:dur="2000" advTm="59823"/>
    </mc:Choice>
    <mc:Fallback>
      <p:transition spd="slow" advTm="598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xmlns="" id="{B5981CF1-BC08-49F8-B0F9-AAF98EC67450}"/>
              </a:ext>
            </a:extLst>
          </p:cNvPr>
          <p:cNvSpPr>
            <a:spLocks noGrp="1"/>
          </p:cNvSpPr>
          <p:nvPr>
            <p:ph type="title" idx="4294967295"/>
          </p:nvPr>
        </p:nvSpPr>
        <p:spPr>
          <a:xfrm>
            <a:off x="0" y="365125"/>
            <a:ext cx="10515600" cy="1325563"/>
          </a:xfrm>
        </p:spPr>
        <p:txBody>
          <a:bodyPr/>
          <a:lstStyle/>
          <a:p>
            <a:r>
              <a:rPr lang="en-US" dirty="0"/>
              <a:t>Project analysis slide 2</a:t>
            </a:r>
          </a:p>
        </p:txBody>
      </p:sp>
      <p:cxnSp>
        <p:nvCxnSpPr>
          <p:cNvPr id="8" name="Straight Connector 7">
            <a:extLst>
              <a:ext uri="{FF2B5EF4-FFF2-40B4-BE49-F238E27FC236}">
                <a16:creationId xmlns:a16="http://schemas.microsoft.com/office/drawing/2014/main" xmlns="" id="{D0986099-F5F2-4E8B-BE17-81194861A00C}"/>
              </a:ext>
              <a:ext uri="{C183D7F6-B498-43B3-948B-1728B52AA6E4}">
                <adec:decorative xmlns:adec="http://schemas.microsoft.com/office/drawing/2017/decorative" xmlns="" val="1"/>
              </a:ext>
            </a:extLst>
          </p:cNvPr>
          <p:cNvCxnSpPr>
            <a:cxnSpLocks/>
          </p:cNvCxnSpPr>
          <p:nvPr/>
        </p:nvCxnSpPr>
        <p:spPr>
          <a:xfrm>
            <a:off x="8409062" y="522898"/>
            <a:ext cx="3782938"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xmlns=""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smtClean="0">
                <a:solidFill>
                  <a:schemeClr val="tx1">
                    <a:lumMod val="75000"/>
                    <a:lumOff val="25000"/>
                  </a:schemeClr>
                </a:solidFill>
              </a:rPr>
              <a:t>Data preprocessing</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xmlns="" id="{83E690F4-843A-47A5-8620-4FB01C0D8E68}"/>
              </a:ext>
              <a:ext uri="{C183D7F6-B498-43B3-948B-1728B52AA6E4}">
                <adec:decorative xmlns:adec="http://schemas.microsoft.com/office/drawing/2017/decorative" xmlns="" val="1"/>
              </a:ext>
            </a:extLst>
          </p:cNvPr>
          <p:cNvCxnSpPr>
            <a:cxnSpLocks/>
          </p:cNvCxnSpPr>
          <p:nvPr/>
        </p:nvCxnSpPr>
        <p:spPr>
          <a:xfrm>
            <a:off x="0" y="522898"/>
            <a:ext cx="3743058"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410154" y="1060759"/>
            <a:ext cx="10981346" cy="1754326"/>
          </a:xfrm>
          <a:prstGeom prst="rect">
            <a:avLst/>
          </a:prstGeom>
          <a:noFill/>
        </p:spPr>
        <p:txBody>
          <a:bodyPr wrap="square" rtlCol="0">
            <a:spAutoFit/>
          </a:bodyPr>
          <a:lstStyle/>
          <a:p>
            <a:pPr marL="285750" indent="-285750">
              <a:buFont typeface="Arial" panose="020B0604020202020204" pitchFamily="34" charset="0"/>
              <a:buChar char="•"/>
            </a:pPr>
            <a:r>
              <a:rPr lang="en-US" dirty="0" smtClean="0"/>
              <a:t>The columns </a:t>
            </a:r>
            <a:r>
              <a:rPr lang="en-US" b="1" dirty="0" smtClean="0"/>
              <a:t>user id</a:t>
            </a:r>
            <a:r>
              <a:rPr lang="en-US" dirty="0" smtClean="0"/>
              <a:t>, </a:t>
            </a:r>
            <a:r>
              <a:rPr lang="en-US" b="1" dirty="0" err="1" smtClean="0"/>
              <a:t>dob_day</a:t>
            </a:r>
            <a:r>
              <a:rPr lang="en-US" b="1" dirty="0" smtClean="0"/>
              <a:t>, </a:t>
            </a:r>
            <a:r>
              <a:rPr lang="en-US" b="1" dirty="0" err="1" smtClean="0"/>
              <a:t>dob_month</a:t>
            </a:r>
            <a:r>
              <a:rPr lang="en-US" b="1" dirty="0" smtClean="0"/>
              <a:t> </a:t>
            </a:r>
            <a:r>
              <a:rPr lang="en-US" dirty="0" smtClean="0"/>
              <a:t>and </a:t>
            </a:r>
            <a:r>
              <a:rPr lang="en-US" b="1" dirty="0" err="1" smtClean="0"/>
              <a:t>dob_year</a:t>
            </a:r>
            <a:r>
              <a:rPr lang="en-US" dirty="0" smtClean="0"/>
              <a:t> have been </a:t>
            </a:r>
            <a:r>
              <a:rPr lang="en-US" b="1" dirty="0" smtClean="0"/>
              <a:t>excluded</a:t>
            </a:r>
            <a:r>
              <a:rPr lang="en-US" dirty="0" smtClean="0"/>
              <a:t> </a:t>
            </a:r>
            <a:r>
              <a:rPr lang="en-US" b="1" dirty="0" smtClean="0"/>
              <a:t>from further analysis</a:t>
            </a:r>
          </a:p>
          <a:p>
            <a:endParaRPr lang="en-US" b="1" dirty="0" smtClean="0"/>
          </a:p>
          <a:p>
            <a:pPr marL="285750" indent="-285750">
              <a:buFont typeface="Arial" panose="020B0604020202020204" pitchFamily="34" charset="0"/>
              <a:buChar char="•"/>
            </a:pPr>
            <a:r>
              <a:rPr lang="en-US" dirty="0" smtClean="0"/>
              <a:t>The</a:t>
            </a:r>
            <a:r>
              <a:rPr lang="en-US" b="1" dirty="0" smtClean="0"/>
              <a:t> 2 missing values </a:t>
            </a:r>
            <a:r>
              <a:rPr lang="en-US" dirty="0" smtClean="0"/>
              <a:t>in</a:t>
            </a:r>
            <a:r>
              <a:rPr lang="en-US" b="1" dirty="0" smtClean="0"/>
              <a:t> tenure </a:t>
            </a:r>
            <a:r>
              <a:rPr lang="en-US" dirty="0" smtClean="0"/>
              <a:t>column</a:t>
            </a:r>
            <a:r>
              <a:rPr lang="en-US" b="1" dirty="0" smtClean="0"/>
              <a:t> </a:t>
            </a:r>
            <a:r>
              <a:rPr lang="en-US" dirty="0" smtClean="0"/>
              <a:t>have been </a:t>
            </a:r>
            <a:r>
              <a:rPr lang="en-US" b="1" dirty="0" smtClean="0"/>
              <a:t>replaced by median value</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r>
              <a:rPr lang="en-US" b="1" dirty="0" smtClean="0"/>
              <a:t>Rows </a:t>
            </a:r>
            <a:r>
              <a:rPr lang="en-US" dirty="0" smtClean="0"/>
              <a:t>with</a:t>
            </a:r>
            <a:r>
              <a:rPr lang="en-US" b="1" dirty="0" smtClean="0"/>
              <a:t> 175 missing gender </a:t>
            </a:r>
            <a:r>
              <a:rPr lang="en-US" dirty="0" smtClean="0"/>
              <a:t>values</a:t>
            </a:r>
            <a:r>
              <a:rPr lang="en-US" b="1" dirty="0" smtClean="0"/>
              <a:t> </a:t>
            </a:r>
            <a:r>
              <a:rPr lang="en-US" dirty="0" smtClean="0"/>
              <a:t>have</a:t>
            </a:r>
            <a:r>
              <a:rPr lang="en-US" b="1" dirty="0" smtClean="0"/>
              <a:t> </a:t>
            </a:r>
            <a:r>
              <a:rPr lang="en-US" dirty="0" smtClean="0"/>
              <a:t>been</a:t>
            </a:r>
            <a:r>
              <a:rPr lang="en-US" b="1" dirty="0" smtClean="0"/>
              <a:t> removed</a:t>
            </a:r>
          </a:p>
          <a:p>
            <a:pPr marL="285750" indent="-285750">
              <a:buFont typeface="Arial" panose="020B0604020202020204" pitchFamily="34" charset="0"/>
              <a:buChar char="•"/>
            </a:pPr>
            <a:endParaRPr lang="en-US" dirty="0"/>
          </a:p>
        </p:txBody>
      </p:sp>
      <p:graphicFrame>
        <p:nvGraphicFramePr>
          <p:cNvPr id="10" name="Table 9"/>
          <p:cNvGraphicFramePr>
            <a:graphicFrameLocks noGrp="1"/>
          </p:cNvGraphicFramePr>
          <p:nvPr>
            <p:extLst>
              <p:ext uri="{D42A27DB-BD31-4B8C-83A1-F6EECF244321}">
                <p14:modId xmlns:p14="http://schemas.microsoft.com/office/powerpoint/2010/main" val="364431655"/>
              </p:ext>
            </p:extLst>
          </p:nvPr>
        </p:nvGraphicFramePr>
        <p:xfrm>
          <a:off x="512704" y="3120508"/>
          <a:ext cx="5358257" cy="2103120"/>
        </p:xfrm>
        <a:graphic>
          <a:graphicData uri="http://schemas.openxmlformats.org/drawingml/2006/table">
            <a:tbl>
              <a:tblPr/>
              <a:tblGrid>
                <a:gridCol w="3101100"/>
                <a:gridCol w="1035108"/>
                <a:gridCol w="1222049"/>
              </a:tblGrid>
              <a:tr h="0">
                <a:tc>
                  <a:txBody>
                    <a:bodyPr/>
                    <a:lstStyle/>
                    <a:p>
                      <a:pPr algn="l" fontAlgn="t"/>
                      <a:r>
                        <a:rPr lang="en-US" b="1" dirty="0">
                          <a:solidFill>
                            <a:srgbClr val="555555"/>
                          </a:solidFill>
                          <a:effectLst/>
                        </a:rPr>
                        <a:t>Number of variables</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fontAlgn="t"/>
                      <a:r>
                        <a:rPr lang="en-US" b="1" dirty="0">
                          <a:solidFill>
                            <a:srgbClr val="555555"/>
                          </a:solidFill>
                          <a:effectLst/>
                        </a:rPr>
                        <a:t>15</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t"/>
                      <a:r>
                        <a:rPr lang="en-US" b="1" dirty="0" smtClean="0">
                          <a:solidFill>
                            <a:srgbClr val="555555"/>
                          </a:solidFill>
                          <a:effectLst/>
                        </a:rPr>
                        <a:t>11</a:t>
                      </a:r>
                      <a:endParaRPr lang="en-US" b="1" dirty="0">
                        <a:solidFill>
                          <a:srgbClr val="555555"/>
                        </a:solidFill>
                        <a:effectLst/>
                      </a:endParaRP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r>
              <a:tr h="0">
                <a:tc>
                  <a:txBody>
                    <a:bodyPr/>
                    <a:lstStyle/>
                    <a:p>
                      <a:pPr algn="l" fontAlgn="t"/>
                      <a:r>
                        <a:rPr lang="en-US" b="1" dirty="0">
                          <a:solidFill>
                            <a:srgbClr val="555555"/>
                          </a:solidFill>
                          <a:effectLst/>
                        </a:rPr>
                        <a:t>Number of observations</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fontAlgn="t"/>
                      <a:r>
                        <a:rPr lang="en-US" b="1" dirty="0">
                          <a:solidFill>
                            <a:srgbClr val="555555"/>
                          </a:solidFill>
                          <a:effectLst/>
                        </a:rPr>
                        <a:t>99003</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t"/>
                      <a:r>
                        <a:rPr lang="en-US" b="1" dirty="0" smtClean="0">
                          <a:solidFill>
                            <a:srgbClr val="555555"/>
                          </a:solidFill>
                          <a:effectLst/>
                        </a:rPr>
                        <a:t>98828</a:t>
                      </a:r>
                      <a:endParaRPr lang="en-US" b="1" dirty="0">
                        <a:solidFill>
                          <a:srgbClr val="555555"/>
                        </a:solidFill>
                        <a:effectLst/>
                      </a:endParaRP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r>
              <a:tr h="0">
                <a:tc>
                  <a:txBody>
                    <a:bodyPr/>
                    <a:lstStyle/>
                    <a:p>
                      <a:pPr algn="l" fontAlgn="t"/>
                      <a:r>
                        <a:rPr lang="en-US" b="1" dirty="0">
                          <a:solidFill>
                            <a:srgbClr val="555555"/>
                          </a:solidFill>
                          <a:effectLst/>
                        </a:rPr>
                        <a:t>Missing cells</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fontAlgn="t"/>
                      <a:r>
                        <a:rPr lang="en-US" b="1" dirty="0">
                          <a:solidFill>
                            <a:srgbClr val="555555"/>
                          </a:solidFill>
                          <a:effectLst/>
                        </a:rPr>
                        <a:t>177</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t"/>
                      <a:r>
                        <a:rPr lang="en-US" b="1" dirty="0" smtClean="0">
                          <a:solidFill>
                            <a:srgbClr val="555555"/>
                          </a:solidFill>
                          <a:effectLst/>
                        </a:rPr>
                        <a:t>0</a:t>
                      </a:r>
                      <a:endParaRPr lang="en-US" b="1" dirty="0">
                        <a:solidFill>
                          <a:srgbClr val="555555"/>
                        </a:solidFill>
                        <a:effectLst/>
                      </a:endParaRP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r>
              <a:tr h="0">
                <a:tc>
                  <a:txBody>
                    <a:bodyPr/>
                    <a:lstStyle/>
                    <a:p>
                      <a:pPr algn="l" fontAlgn="t"/>
                      <a:r>
                        <a:rPr lang="en-US" b="1">
                          <a:solidFill>
                            <a:srgbClr val="555555"/>
                          </a:solidFill>
                          <a:effectLst/>
                        </a:rPr>
                        <a:t>Missing cells (%)</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fontAlgn="t"/>
                      <a:r>
                        <a:rPr lang="en-US" b="1">
                          <a:solidFill>
                            <a:srgbClr val="555555"/>
                          </a:solidFill>
                          <a:effectLst/>
                        </a:rPr>
                        <a:t>&lt; 0.1%</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t"/>
                      <a:r>
                        <a:rPr lang="en-US" b="1" dirty="0" smtClean="0">
                          <a:solidFill>
                            <a:srgbClr val="555555"/>
                          </a:solidFill>
                          <a:effectLst/>
                        </a:rPr>
                        <a:t>0%</a:t>
                      </a:r>
                      <a:endParaRPr lang="en-US" b="1" dirty="0">
                        <a:solidFill>
                          <a:srgbClr val="555555"/>
                        </a:solidFill>
                        <a:effectLst/>
                      </a:endParaRP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r>
              <a:tr h="0">
                <a:tc>
                  <a:txBody>
                    <a:bodyPr/>
                    <a:lstStyle/>
                    <a:p>
                      <a:pPr algn="l" fontAlgn="t"/>
                      <a:r>
                        <a:rPr lang="en-US" b="1">
                          <a:solidFill>
                            <a:srgbClr val="555555"/>
                          </a:solidFill>
                          <a:effectLst/>
                        </a:rPr>
                        <a:t>Duplicate rows</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fontAlgn="t"/>
                      <a:r>
                        <a:rPr lang="en-US">
                          <a:solidFill>
                            <a:srgbClr val="555555"/>
                          </a:solidFill>
                          <a:effectLst/>
                        </a:rPr>
                        <a:t>0</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t"/>
                      <a:r>
                        <a:rPr lang="en-US" dirty="0" smtClean="0">
                          <a:solidFill>
                            <a:srgbClr val="555555"/>
                          </a:solidFill>
                          <a:effectLst/>
                        </a:rPr>
                        <a:t>0</a:t>
                      </a:r>
                      <a:endParaRPr lang="en-US" dirty="0">
                        <a:solidFill>
                          <a:srgbClr val="555555"/>
                        </a:solidFill>
                        <a:effectLst/>
                      </a:endParaRP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r>
              <a:tr h="0">
                <a:tc>
                  <a:txBody>
                    <a:bodyPr/>
                    <a:lstStyle/>
                    <a:p>
                      <a:pPr algn="l" fontAlgn="t"/>
                      <a:r>
                        <a:rPr lang="en-US" b="1" dirty="0">
                          <a:solidFill>
                            <a:srgbClr val="555555"/>
                          </a:solidFill>
                          <a:effectLst/>
                        </a:rPr>
                        <a:t>Duplicate rows (%)</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fontAlgn="t"/>
                      <a:r>
                        <a:rPr lang="en-US" dirty="0">
                          <a:solidFill>
                            <a:srgbClr val="555555"/>
                          </a:solidFill>
                          <a:effectLst/>
                        </a:rPr>
                        <a:t>0.0%</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t"/>
                      <a:r>
                        <a:rPr lang="en-US" dirty="0" smtClean="0">
                          <a:solidFill>
                            <a:srgbClr val="555555"/>
                          </a:solidFill>
                          <a:effectLst/>
                        </a:rPr>
                        <a:t>0.0%</a:t>
                      </a:r>
                      <a:endParaRPr lang="en-US" dirty="0">
                        <a:solidFill>
                          <a:srgbClr val="555555"/>
                        </a:solidFill>
                        <a:effectLst/>
                      </a:endParaRP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r>
            </a:tbl>
          </a:graphicData>
        </a:graphic>
      </p:graphicFrame>
      <p:sp>
        <p:nvSpPr>
          <p:cNvPr id="13" name="Rectangle 12"/>
          <p:cNvSpPr/>
          <p:nvPr/>
        </p:nvSpPr>
        <p:spPr>
          <a:xfrm>
            <a:off x="3310888" y="2733872"/>
            <a:ext cx="864339" cy="369332"/>
          </a:xfrm>
          <a:prstGeom prst="rect">
            <a:avLst/>
          </a:prstGeom>
        </p:spPr>
        <p:txBody>
          <a:bodyPr wrap="none">
            <a:spAutoFit/>
          </a:bodyPr>
          <a:lstStyle/>
          <a:p>
            <a:pPr lvl="0" eaLnBrk="0" fontAlgn="base" hangingPunct="0">
              <a:spcBef>
                <a:spcPct val="0"/>
              </a:spcBef>
              <a:spcAft>
                <a:spcPct val="0"/>
              </a:spcAft>
            </a:pPr>
            <a:r>
              <a:rPr lang="en-US" dirty="0" smtClean="0">
                <a:latin typeface="inherit"/>
              </a:rPr>
              <a:t>Before</a:t>
            </a:r>
            <a:endParaRPr lang="en-US" sz="2400" dirty="0">
              <a:latin typeface="Arial" panose="020B0604020202020204" pitchFamily="34" charset="0"/>
            </a:endParaRPr>
          </a:p>
        </p:txBody>
      </p:sp>
      <p:sp>
        <p:nvSpPr>
          <p:cNvPr id="16" name="Rectangle 15"/>
          <p:cNvSpPr/>
          <p:nvPr/>
        </p:nvSpPr>
        <p:spPr>
          <a:xfrm>
            <a:off x="4890435" y="2686116"/>
            <a:ext cx="671979" cy="369332"/>
          </a:xfrm>
          <a:prstGeom prst="rect">
            <a:avLst/>
          </a:prstGeom>
        </p:spPr>
        <p:txBody>
          <a:bodyPr wrap="none">
            <a:spAutoFit/>
          </a:bodyPr>
          <a:lstStyle/>
          <a:p>
            <a:pPr lvl="0" eaLnBrk="0" fontAlgn="base" hangingPunct="0">
              <a:spcBef>
                <a:spcPct val="0"/>
              </a:spcBef>
              <a:spcAft>
                <a:spcPct val="0"/>
              </a:spcAft>
            </a:pPr>
            <a:r>
              <a:rPr lang="en-US" dirty="0" smtClean="0">
                <a:latin typeface="inherit"/>
              </a:rPr>
              <a:t>After</a:t>
            </a:r>
            <a:endParaRPr lang="en-US" sz="2400" dirty="0">
              <a:latin typeface="Arial" panose="020B0604020202020204" pitchFamily="34" charset="0"/>
            </a:endParaRPr>
          </a:p>
        </p:txBody>
      </p:sp>
      <p:graphicFrame>
        <p:nvGraphicFramePr>
          <p:cNvPr id="17" name="Table 16"/>
          <p:cNvGraphicFramePr>
            <a:graphicFrameLocks noGrp="1"/>
          </p:cNvGraphicFramePr>
          <p:nvPr>
            <p:extLst>
              <p:ext uri="{D42A27DB-BD31-4B8C-83A1-F6EECF244321}">
                <p14:modId xmlns:p14="http://schemas.microsoft.com/office/powerpoint/2010/main" val="3555887093"/>
              </p:ext>
            </p:extLst>
          </p:nvPr>
        </p:nvGraphicFramePr>
        <p:xfrm>
          <a:off x="522005" y="5621928"/>
          <a:ext cx="5220769" cy="701040"/>
        </p:xfrm>
        <a:graphic>
          <a:graphicData uri="http://schemas.openxmlformats.org/drawingml/2006/table">
            <a:tbl>
              <a:tblPr/>
              <a:tblGrid>
                <a:gridCol w="3152687"/>
                <a:gridCol w="650428"/>
                <a:gridCol w="1417654"/>
              </a:tblGrid>
              <a:tr h="0">
                <a:tc>
                  <a:txBody>
                    <a:bodyPr/>
                    <a:lstStyle/>
                    <a:p>
                      <a:pPr algn="l" fontAlgn="t"/>
                      <a:r>
                        <a:rPr lang="en-US" b="1" dirty="0">
                          <a:solidFill>
                            <a:srgbClr val="555555"/>
                          </a:solidFill>
                          <a:effectLst/>
                        </a:rPr>
                        <a:t>NUM</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fontAlgn="t"/>
                      <a:r>
                        <a:rPr lang="en-US" b="1" dirty="0">
                          <a:solidFill>
                            <a:srgbClr val="555555"/>
                          </a:solidFill>
                          <a:effectLst/>
                        </a:rPr>
                        <a:t>14</a:t>
                      </a: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c>
                  <a:txBody>
                    <a:bodyPr/>
                    <a:lstStyle/>
                    <a:p>
                      <a:pPr algn="ctr" fontAlgn="t"/>
                      <a:r>
                        <a:rPr lang="en-US" b="1" dirty="0" smtClean="0">
                          <a:solidFill>
                            <a:srgbClr val="555555"/>
                          </a:solidFill>
                          <a:effectLst/>
                        </a:rPr>
                        <a:t>       </a:t>
                      </a:r>
                      <a:r>
                        <a:rPr lang="en-US" b="1" dirty="0" smtClean="0">
                          <a:solidFill>
                            <a:srgbClr val="555555"/>
                          </a:solidFill>
                          <a:effectLst/>
                        </a:rPr>
                        <a:t>10</a:t>
                      </a:r>
                      <a:endParaRPr lang="en-US" b="1" dirty="0">
                        <a:solidFill>
                          <a:srgbClr val="555555"/>
                        </a:solidFill>
                        <a:effectLst/>
                      </a:endParaRPr>
                    </a:p>
                  </a:txBody>
                  <a:tcPr marL="38100" marR="38100" marT="38100" marB="38100">
                    <a:lnL>
                      <a:noFill/>
                    </a:lnL>
                    <a:lnR>
                      <a:noFill/>
                    </a:lnR>
                    <a:lnT w="7620" cap="flat" cmpd="sng" algn="ctr">
                      <a:solidFill>
                        <a:srgbClr val="DDDDDD"/>
                      </a:solidFill>
                      <a:prstDash val="solid"/>
                      <a:round/>
                      <a:headEnd type="none" w="med" len="med"/>
                      <a:tailEnd type="none" w="med" len="med"/>
                    </a:lnT>
                    <a:lnB w="7620" cap="flat" cmpd="sng" algn="ctr">
                      <a:solidFill>
                        <a:srgbClr val="DDDDDD"/>
                      </a:solidFill>
                      <a:prstDash val="solid"/>
                      <a:round/>
                      <a:headEnd type="none" w="med" len="med"/>
                      <a:tailEnd type="none" w="med" len="med"/>
                    </a:lnB>
                  </a:tcPr>
                </a:tc>
              </a:tr>
              <a:tr h="0">
                <a:tc>
                  <a:txBody>
                    <a:bodyPr/>
                    <a:lstStyle/>
                    <a:p>
                      <a:pPr algn="l" fontAlgn="t"/>
                      <a:r>
                        <a:rPr lang="en-US" b="1" dirty="0">
                          <a:solidFill>
                            <a:srgbClr val="555555"/>
                          </a:solidFill>
                          <a:effectLst/>
                        </a:rPr>
                        <a:t>CAT</a:t>
                      </a:r>
                    </a:p>
                  </a:txBody>
                  <a:tcPr marL="38100" marR="38100" marT="38100" marB="38100">
                    <a:lnL>
                      <a:noFill/>
                    </a:lnL>
                    <a:lnR>
                      <a:noFill/>
                    </a:lnR>
                    <a:lnT w="7620" cap="flat" cmpd="sng" algn="ctr">
                      <a:solidFill>
                        <a:srgbClr val="DDDDDD"/>
                      </a:solidFill>
                      <a:prstDash val="solid"/>
                      <a:round/>
                      <a:headEnd type="none" w="med" len="med"/>
                      <a:tailEnd type="none" w="med" len="med"/>
                    </a:lnT>
                    <a:lnB>
                      <a:noFill/>
                    </a:lnB>
                  </a:tcPr>
                </a:tc>
                <a:tc>
                  <a:txBody>
                    <a:bodyPr/>
                    <a:lstStyle/>
                    <a:p>
                      <a:pPr fontAlgn="t"/>
                      <a:r>
                        <a:rPr lang="en-US" b="1" dirty="0">
                          <a:solidFill>
                            <a:srgbClr val="555555"/>
                          </a:solidFill>
                          <a:effectLst/>
                        </a:rPr>
                        <a:t>1</a:t>
                      </a:r>
                    </a:p>
                  </a:txBody>
                  <a:tcPr marL="38100" marR="38100" marT="38100" marB="38100">
                    <a:lnL>
                      <a:noFill/>
                    </a:lnL>
                    <a:lnR>
                      <a:noFill/>
                    </a:lnR>
                    <a:lnT w="7620" cap="flat" cmpd="sng" algn="ctr">
                      <a:solidFill>
                        <a:srgbClr val="DDDDDD"/>
                      </a:solidFill>
                      <a:prstDash val="solid"/>
                      <a:round/>
                      <a:headEnd type="none" w="med" len="med"/>
                      <a:tailEnd type="none" w="med" len="med"/>
                    </a:lnT>
                    <a:lnB>
                      <a:noFill/>
                    </a:lnB>
                  </a:tcPr>
                </a:tc>
                <a:tc>
                  <a:txBody>
                    <a:bodyPr/>
                    <a:lstStyle/>
                    <a:p>
                      <a:pPr algn="ctr" fontAlgn="t"/>
                      <a:r>
                        <a:rPr lang="en-US" b="1" dirty="0" smtClean="0">
                          <a:solidFill>
                            <a:srgbClr val="555555"/>
                          </a:solidFill>
                          <a:effectLst/>
                        </a:rPr>
                        <a:t>       1</a:t>
                      </a:r>
                      <a:endParaRPr lang="en-US" b="1" dirty="0">
                        <a:solidFill>
                          <a:srgbClr val="555555"/>
                        </a:solidFill>
                        <a:effectLst/>
                      </a:endParaRPr>
                    </a:p>
                  </a:txBody>
                  <a:tcPr marL="38100" marR="38100" marT="38100" marB="38100">
                    <a:lnL>
                      <a:noFill/>
                    </a:lnL>
                    <a:lnR>
                      <a:noFill/>
                    </a:lnR>
                    <a:lnT w="7620" cap="flat" cmpd="sng" algn="ctr">
                      <a:solidFill>
                        <a:srgbClr val="DDDDDD"/>
                      </a:solidFill>
                      <a:prstDash val="solid"/>
                      <a:round/>
                      <a:headEnd type="none" w="med" len="med"/>
                      <a:tailEnd type="none" w="med" len="med"/>
                    </a:lnT>
                    <a:lnB>
                      <a:noFill/>
                    </a:lnB>
                  </a:tcPr>
                </a:tc>
              </a:tr>
            </a:tbl>
          </a:graphicData>
        </a:graphic>
      </p:graphicFrame>
      <p:sp>
        <p:nvSpPr>
          <p:cNvPr id="18" name="Rectangle 17"/>
          <p:cNvSpPr/>
          <p:nvPr/>
        </p:nvSpPr>
        <p:spPr>
          <a:xfrm>
            <a:off x="410154" y="5303870"/>
            <a:ext cx="1629485" cy="369332"/>
          </a:xfrm>
          <a:prstGeom prst="rect">
            <a:avLst/>
          </a:prstGeom>
        </p:spPr>
        <p:txBody>
          <a:bodyPr wrap="none">
            <a:spAutoFit/>
          </a:bodyPr>
          <a:lstStyle/>
          <a:p>
            <a:pPr lvl="0" eaLnBrk="0" fontAlgn="base" hangingPunct="0">
              <a:spcBef>
                <a:spcPct val="0"/>
              </a:spcBef>
              <a:spcAft>
                <a:spcPct val="0"/>
              </a:spcAft>
            </a:pPr>
            <a:r>
              <a:rPr lang="en-US" dirty="0">
                <a:latin typeface="inherit"/>
              </a:rPr>
              <a:t>Variable types</a:t>
            </a:r>
            <a:endParaRPr lang="en-US" sz="2400" dirty="0">
              <a:latin typeface="Arial" panose="020B0604020202020204" pitchFamily="34" charset="0"/>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251768387"/>
      </p:ext>
    </p:extLst>
  </p:cSld>
  <p:clrMapOvr>
    <a:masterClrMapping/>
  </p:clrMapOvr>
  <mc:AlternateContent xmlns:mc="http://schemas.openxmlformats.org/markup-compatibility/2006">
    <mc:Choice xmlns:p14="http://schemas.microsoft.com/office/powerpoint/2010/main" Requires="p14">
      <p:transition spd="slow" p14:dur="2000" advTm="28891"/>
    </mc:Choice>
    <mc:Fallback>
      <p:transition spd="slow" advTm="288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xmlns="" id="{B5981CF1-BC08-49F8-B0F9-AAF98EC67450}"/>
              </a:ext>
            </a:extLst>
          </p:cNvPr>
          <p:cNvSpPr>
            <a:spLocks noGrp="1"/>
          </p:cNvSpPr>
          <p:nvPr>
            <p:ph type="title" idx="4294967295"/>
          </p:nvPr>
        </p:nvSpPr>
        <p:spPr>
          <a:xfrm>
            <a:off x="0" y="365125"/>
            <a:ext cx="10515600" cy="1325563"/>
          </a:xfrm>
        </p:spPr>
        <p:txBody>
          <a:bodyPr/>
          <a:lstStyle/>
          <a:p>
            <a:r>
              <a:rPr lang="en-US" dirty="0"/>
              <a:t>Project analysis slide 2</a:t>
            </a:r>
          </a:p>
        </p:txBody>
      </p:sp>
      <p:cxnSp>
        <p:nvCxnSpPr>
          <p:cNvPr id="8" name="Straight Connector 7">
            <a:extLst>
              <a:ext uri="{FF2B5EF4-FFF2-40B4-BE49-F238E27FC236}">
                <a16:creationId xmlns:a16="http://schemas.microsoft.com/office/drawing/2014/main" xmlns="" id="{D0986099-F5F2-4E8B-BE17-81194861A00C}"/>
              </a:ext>
              <a:ext uri="{C183D7F6-B498-43B3-948B-1728B52AA6E4}">
                <adec:decorative xmlns:adec="http://schemas.microsoft.com/office/drawing/2017/decorative" xmlns="" val="1"/>
              </a:ext>
            </a:extLst>
          </p:cNvPr>
          <p:cNvCxnSpPr>
            <a:cxnSpLocks/>
          </p:cNvCxnSpPr>
          <p:nvPr/>
        </p:nvCxnSpPr>
        <p:spPr>
          <a:xfrm>
            <a:off x="8409062" y="522898"/>
            <a:ext cx="3782938"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xmlns=""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smtClean="0">
                <a:solidFill>
                  <a:schemeClr val="tx1">
                    <a:lumMod val="75000"/>
                    <a:lumOff val="25000"/>
                  </a:schemeClr>
                </a:solidFill>
              </a:rPr>
              <a:t>EDA</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xmlns="" id="{83E690F4-843A-47A5-8620-4FB01C0D8E68}"/>
              </a:ext>
              <a:ext uri="{C183D7F6-B498-43B3-948B-1728B52AA6E4}">
                <adec:decorative xmlns:adec="http://schemas.microsoft.com/office/drawing/2017/decorative" xmlns="" val="1"/>
              </a:ext>
            </a:extLst>
          </p:cNvPr>
          <p:cNvCxnSpPr>
            <a:cxnSpLocks/>
          </p:cNvCxnSpPr>
          <p:nvPr/>
        </p:nvCxnSpPr>
        <p:spPr>
          <a:xfrm>
            <a:off x="0" y="522898"/>
            <a:ext cx="3743058"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Action Button: Help 1">
            <a:hlinkClick r:id="" action="ppaction://noaction" highlightClick="1"/>
          </p:cNvPr>
          <p:cNvSpPr/>
          <p:nvPr/>
        </p:nvSpPr>
        <p:spPr>
          <a:xfrm>
            <a:off x="683663" y="910696"/>
            <a:ext cx="726393" cy="666572"/>
          </a:xfrm>
          <a:prstGeom prst="actionButtonHelp">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811709" y="1025496"/>
            <a:ext cx="8477428" cy="369332"/>
          </a:xfrm>
          <a:prstGeom prst="rect">
            <a:avLst/>
          </a:prstGeom>
          <a:noFill/>
        </p:spPr>
        <p:txBody>
          <a:bodyPr wrap="square" rtlCol="0">
            <a:spAutoFit/>
          </a:bodyPr>
          <a:lstStyle/>
          <a:p>
            <a:r>
              <a:rPr lang="en-US" b="1" dirty="0" smtClean="0"/>
              <a:t>What % of facebook users are male and what % are female?</a:t>
            </a:r>
            <a:endParaRPr lang="en-US" b="1" dirty="0"/>
          </a:p>
        </p:txBody>
      </p:sp>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11478" y="1657884"/>
            <a:ext cx="4511512" cy="3300457"/>
          </a:xfrm>
          <a:prstGeom prst="rect">
            <a:avLst/>
          </a:prstGeom>
        </p:spPr>
      </p:pic>
      <p:sp>
        <p:nvSpPr>
          <p:cNvPr id="7" name="Action Button: Information 6">
            <a:hlinkClick r:id="" action="ppaction://noaction" highlightClick="1"/>
          </p:cNvPr>
          <p:cNvSpPr/>
          <p:nvPr/>
        </p:nvSpPr>
        <p:spPr>
          <a:xfrm>
            <a:off x="666572" y="5084748"/>
            <a:ext cx="760576" cy="692209"/>
          </a:xfrm>
          <a:prstGeom prst="actionButtonInformati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811709" y="5246186"/>
            <a:ext cx="6070893" cy="369332"/>
          </a:xfrm>
          <a:prstGeom prst="rect">
            <a:avLst/>
          </a:prstGeom>
        </p:spPr>
        <p:txBody>
          <a:bodyPr wrap="none">
            <a:spAutoFit/>
          </a:bodyPr>
          <a:lstStyle/>
          <a:p>
            <a:r>
              <a:rPr lang="en-US" b="1" dirty="0">
                <a:solidFill>
                  <a:srgbClr val="000000"/>
                </a:solidFill>
                <a:latin typeface="&amp;quot"/>
              </a:rPr>
              <a:t>59.3%</a:t>
            </a:r>
            <a:r>
              <a:rPr lang="en-US" dirty="0">
                <a:solidFill>
                  <a:srgbClr val="000000"/>
                </a:solidFill>
                <a:latin typeface="Helvetica Neue"/>
              </a:rPr>
              <a:t> of facebook users are </a:t>
            </a:r>
            <a:r>
              <a:rPr lang="en-US" b="1" dirty="0">
                <a:solidFill>
                  <a:srgbClr val="000000"/>
                </a:solidFill>
                <a:latin typeface="&amp;quot"/>
              </a:rPr>
              <a:t>male</a:t>
            </a:r>
            <a:r>
              <a:rPr lang="en-US" dirty="0">
                <a:solidFill>
                  <a:srgbClr val="000000"/>
                </a:solidFill>
                <a:latin typeface="Helvetica Neue"/>
              </a:rPr>
              <a:t> and </a:t>
            </a:r>
            <a:r>
              <a:rPr lang="en-US" b="1" dirty="0">
                <a:solidFill>
                  <a:srgbClr val="000000"/>
                </a:solidFill>
                <a:latin typeface="&amp;quot"/>
              </a:rPr>
              <a:t>40.7%</a:t>
            </a:r>
            <a:r>
              <a:rPr lang="en-US" dirty="0">
                <a:solidFill>
                  <a:srgbClr val="000000"/>
                </a:solidFill>
                <a:latin typeface="Helvetica Neue"/>
              </a:rPr>
              <a:t> are </a:t>
            </a:r>
            <a:r>
              <a:rPr lang="en-US" b="1" dirty="0">
                <a:solidFill>
                  <a:srgbClr val="000000"/>
                </a:solidFill>
                <a:latin typeface="&amp;quot"/>
              </a:rPr>
              <a:t>female</a:t>
            </a:r>
            <a:endParaRPr lang="en-US" dirty="0"/>
          </a:p>
        </p:txBody>
      </p:sp>
      <p:sp>
        <p:nvSpPr>
          <p:cNvPr id="15" name="Rectangle 14"/>
          <p:cNvSpPr/>
          <p:nvPr/>
        </p:nvSpPr>
        <p:spPr>
          <a:xfrm>
            <a:off x="1786602" y="5695210"/>
            <a:ext cx="8109428" cy="369332"/>
          </a:xfrm>
          <a:prstGeom prst="rect">
            <a:avLst/>
          </a:prstGeom>
        </p:spPr>
        <p:txBody>
          <a:bodyPr wrap="square">
            <a:spAutoFit/>
          </a:bodyPr>
          <a:lstStyle/>
          <a:p>
            <a:r>
              <a:rPr lang="en-US" dirty="0">
                <a:solidFill>
                  <a:srgbClr val="000000"/>
                </a:solidFill>
                <a:latin typeface="Helvetica Neue"/>
              </a:rPr>
              <a:t>This implies that </a:t>
            </a:r>
            <a:r>
              <a:rPr lang="en-US" b="1" dirty="0">
                <a:solidFill>
                  <a:srgbClr val="000000"/>
                </a:solidFill>
                <a:latin typeface="Helvetica Neue"/>
              </a:rPr>
              <a:t>male</a:t>
            </a:r>
            <a:r>
              <a:rPr lang="en-US" dirty="0">
                <a:solidFill>
                  <a:srgbClr val="000000"/>
                </a:solidFill>
                <a:latin typeface="Helvetica Neue"/>
              </a:rPr>
              <a:t> users </a:t>
            </a:r>
            <a:r>
              <a:rPr lang="en-US" b="1" dirty="0">
                <a:solidFill>
                  <a:srgbClr val="000000"/>
                </a:solidFill>
                <a:latin typeface="Helvetica Neue"/>
              </a:rPr>
              <a:t>exceed</a:t>
            </a:r>
            <a:r>
              <a:rPr lang="en-US" dirty="0">
                <a:solidFill>
                  <a:srgbClr val="000000"/>
                </a:solidFill>
                <a:latin typeface="Helvetica Neue"/>
              </a:rPr>
              <a:t> </a:t>
            </a:r>
            <a:r>
              <a:rPr lang="en-US" b="1" dirty="0">
                <a:solidFill>
                  <a:srgbClr val="000000"/>
                </a:solidFill>
                <a:latin typeface="Helvetica Neue"/>
              </a:rPr>
              <a:t>female</a:t>
            </a:r>
            <a:r>
              <a:rPr lang="en-US" dirty="0">
                <a:solidFill>
                  <a:srgbClr val="000000"/>
                </a:solidFill>
                <a:latin typeface="Helvetica Neue"/>
              </a:rPr>
              <a:t> users </a:t>
            </a:r>
            <a:r>
              <a:rPr lang="en-US" b="1" dirty="0">
                <a:solidFill>
                  <a:srgbClr val="000000"/>
                </a:solidFill>
                <a:latin typeface="Helvetica Neue"/>
              </a:rPr>
              <a:t>by 18.6 percent</a:t>
            </a:r>
            <a:endParaRPr lang="en-US" b="1" dirty="0"/>
          </a:p>
        </p:txBody>
      </p:sp>
      <p:sp>
        <p:nvSpPr>
          <p:cNvPr id="19" name="Action Button: Sound 18">
            <a:hlinkClick r:id="" action="ppaction://noaction" highlightClick="1">
              <a:snd r:embed="rId7" name="applause.wav"/>
            </a:hlinkClick>
          </p:cNvPr>
          <p:cNvSpPr/>
          <p:nvPr/>
        </p:nvSpPr>
        <p:spPr>
          <a:xfrm>
            <a:off x="6235844" y="3188403"/>
            <a:ext cx="548389" cy="478564"/>
          </a:xfrm>
          <a:prstGeom prst="actionButtonSound">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6859424" y="3112692"/>
            <a:ext cx="5207238" cy="646331"/>
          </a:xfrm>
          <a:prstGeom prst="rect">
            <a:avLst/>
          </a:prstGeom>
        </p:spPr>
        <p:txBody>
          <a:bodyPr wrap="square">
            <a:spAutoFit/>
          </a:bodyPr>
          <a:lstStyle/>
          <a:p>
            <a:r>
              <a:rPr lang="en-US" b="1" dirty="0">
                <a:solidFill>
                  <a:srgbClr val="000000"/>
                </a:solidFill>
                <a:latin typeface="Helvetica Neue"/>
              </a:rPr>
              <a:t>think of ways </a:t>
            </a:r>
            <a:r>
              <a:rPr lang="en-US" b="1" dirty="0" smtClean="0">
                <a:solidFill>
                  <a:srgbClr val="000000"/>
                </a:solidFill>
                <a:latin typeface="Helvetica Neue"/>
              </a:rPr>
              <a:t>to be </a:t>
            </a:r>
            <a:r>
              <a:rPr lang="en-US" b="1" dirty="0" smtClean="0">
                <a:solidFill>
                  <a:srgbClr val="000000"/>
                </a:solidFill>
                <a:latin typeface="&amp;quot"/>
              </a:rPr>
              <a:t>more </a:t>
            </a:r>
            <a:r>
              <a:rPr lang="en-US" b="1" dirty="0">
                <a:solidFill>
                  <a:srgbClr val="000000"/>
                </a:solidFill>
                <a:latin typeface="&amp;quot"/>
              </a:rPr>
              <a:t>appealing, user-friendly and convenient to the female gender</a:t>
            </a:r>
            <a:endParaRPr lang="en-US" dirty="0"/>
          </a:p>
        </p:txBody>
      </p:sp>
      <p:pic>
        <p:nvPicPr>
          <p:cNvPr id="5" name="Audio 4">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552238" y="6218238"/>
            <a:ext cx="487362" cy="487362"/>
          </a:xfrm>
          <a:prstGeom prst="rect">
            <a:avLst/>
          </a:prstGeom>
        </p:spPr>
      </p:pic>
    </p:spTree>
    <p:custDataLst>
      <p:tags r:id="rId1"/>
    </p:custDataLst>
    <p:extLst>
      <p:ext uri="{BB962C8B-B14F-4D97-AF65-F5344CB8AC3E}">
        <p14:creationId xmlns:p14="http://schemas.microsoft.com/office/powerpoint/2010/main" val="1084789186"/>
      </p:ext>
    </p:extLst>
  </p:cSld>
  <p:clrMapOvr>
    <a:masterClrMapping/>
  </p:clrMapOvr>
  <mc:AlternateContent xmlns:mc="http://schemas.openxmlformats.org/markup-compatibility/2006">
    <mc:Choice xmlns:p14="http://schemas.microsoft.com/office/powerpoint/2010/main" Requires="p14">
      <p:transition spd="slow" p14:dur="2000" advTm="33675"/>
    </mc:Choice>
    <mc:Fallback>
      <p:transition spd="slow" advTm="336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5"/>
                </p:tgtEl>
              </p:cMediaNode>
            </p:audio>
          </p:childTnLst>
        </p:cTn>
      </p:par>
    </p:tnLst>
    <p:bldLst>
      <p:bldP spid="2" grpId="0" animBg="1"/>
      <p:bldP spid="3" grpId="0"/>
      <p:bldP spid="7" grpId="0" animBg="1"/>
      <p:bldP spid="12" grpId="0"/>
      <p:bldP spid="15" grpId="0"/>
      <p:bldP spid="19" grpId="0" animBg="1"/>
      <p:bldP spid="2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xmlns="" id="{B5981CF1-BC08-49F8-B0F9-AAF98EC67450}"/>
              </a:ext>
            </a:extLst>
          </p:cNvPr>
          <p:cNvSpPr>
            <a:spLocks noGrp="1"/>
          </p:cNvSpPr>
          <p:nvPr>
            <p:ph type="title" idx="4294967295"/>
          </p:nvPr>
        </p:nvSpPr>
        <p:spPr>
          <a:xfrm>
            <a:off x="0" y="365125"/>
            <a:ext cx="10515600" cy="1325563"/>
          </a:xfrm>
        </p:spPr>
        <p:txBody>
          <a:bodyPr/>
          <a:lstStyle/>
          <a:p>
            <a:r>
              <a:rPr lang="en-US" dirty="0"/>
              <a:t>Project analysis slide 2</a:t>
            </a:r>
          </a:p>
        </p:txBody>
      </p:sp>
      <p:cxnSp>
        <p:nvCxnSpPr>
          <p:cNvPr id="8" name="Straight Connector 7">
            <a:extLst>
              <a:ext uri="{FF2B5EF4-FFF2-40B4-BE49-F238E27FC236}">
                <a16:creationId xmlns:a16="http://schemas.microsoft.com/office/drawing/2014/main" xmlns="" id="{D0986099-F5F2-4E8B-BE17-81194861A00C}"/>
              </a:ext>
              <a:ext uri="{C183D7F6-B498-43B3-948B-1728B52AA6E4}">
                <adec:decorative xmlns:adec="http://schemas.microsoft.com/office/drawing/2017/decorative" xmlns="" val="1"/>
              </a:ext>
            </a:extLst>
          </p:cNvPr>
          <p:cNvCxnSpPr>
            <a:cxnSpLocks/>
          </p:cNvCxnSpPr>
          <p:nvPr/>
        </p:nvCxnSpPr>
        <p:spPr>
          <a:xfrm>
            <a:off x="8409062" y="522898"/>
            <a:ext cx="3782938"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xmlns=""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smtClean="0">
                <a:solidFill>
                  <a:schemeClr val="tx1">
                    <a:lumMod val="75000"/>
                    <a:lumOff val="25000"/>
                  </a:schemeClr>
                </a:solidFill>
              </a:rPr>
              <a:t>EDA</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xmlns="" id="{83E690F4-843A-47A5-8620-4FB01C0D8E68}"/>
              </a:ext>
              <a:ext uri="{C183D7F6-B498-43B3-948B-1728B52AA6E4}">
                <adec:decorative xmlns:adec="http://schemas.microsoft.com/office/drawing/2017/decorative" xmlns="" val="1"/>
              </a:ext>
            </a:extLst>
          </p:cNvPr>
          <p:cNvCxnSpPr>
            <a:cxnSpLocks/>
          </p:cNvCxnSpPr>
          <p:nvPr/>
        </p:nvCxnSpPr>
        <p:spPr>
          <a:xfrm>
            <a:off x="0" y="522898"/>
            <a:ext cx="3743058"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Action Button: Help 1">
            <a:hlinkClick r:id="" action="ppaction://noaction" highlightClick="1"/>
          </p:cNvPr>
          <p:cNvSpPr/>
          <p:nvPr/>
        </p:nvSpPr>
        <p:spPr>
          <a:xfrm>
            <a:off x="683663" y="910696"/>
            <a:ext cx="726393" cy="666572"/>
          </a:xfrm>
          <a:prstGeom prst="actionButtonHelp">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811709" y="1025496"/>
            <a:ext cx="8477428" cy="369332"/>
          </a:xfrm>
          <a:prstGeom prst="rect">
            <a:avLst/>
          </a:prstGeom>
          <a:noFill/>
        </p:spPr>
        <p:txBody>
          <a:bodyPr wrap="square" rtlCol="0">
            <a:spAutoFit/>
          </a:bodyPr>
          <a:lstStyle/>
          <a:p>
            <a:r>
              <a:rPr lang="en-US" b="1" dirty="0"/>
              <a:t>How is the age group distributed for male and female users?</a:t>
            </a:r>
          </a:p>
        </p:txBody>
      </p:sp>
      <p:sp>
        <p:nvSpPr>
          <p:cNvPr id="7" name="Action Button: Information 6">
            <a:hlinkClick r:id="" action="ppaction://noaction" highlightClick="1"/>
          </p:cNvPr>
          <p:cNvSpPr/>
          <p:nvPr/>
        </p:nvSpPr>
        <p:spPr>
          <a:xfrm>
            <a:off x="666572" y="5084748"/>
            <a:ext cx="760576" cy="692209"/>
          </a:xfrm>
          <a:prstGeom prst="actionButtonInformati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811709" y="5246186"/>
            <a:ext cx="10168168" cy="369332"/>
          </a:xfrm>
          <a:prstGeom prst="rect">
            <a:avLst/>
          </a:prstGeom>
        </p:spPr>
        <p:txBody>
          <a:bodyPr wrap="none">
            <a:spAutoFit/>
          </a:bodyPr>
          <a:lstStyle/>
          <a:p>
            <a:r>
              <a:rPr lang="en-US" b="1" dirty="0" smtClean="0">
                <a:solidFill>
                  <a:srgbClr val="000000"/>
                </a:solidFill>
                <a:latin typeface="&amp;quot"/>
              </a:rPr>
              <a:t>Males</a:t>
            </a:r>
            <a:r>
              <a:rPr lang="en-US" dirty="0" smtClean="0">
                <a:solidFill>
                  <a:srgbClr val="000000"/>
                </a:solidFill>
                <a:latin typeface="&amp;quot"/>
              </a:rPr>
              <a:t> aged </a:t>
            </a:r>
            <a:r>
              <a:rPr lang="en-US" b="1" dirty="0" smtClean="0">
                <a:solidFill>
                  <a:srgbClr val="000000"/>
                </a:solidFill>
                <a:latin typeface="&amp;quot"/>
              </a:rPr>
              <a:t>20-29</a:t>
            </a:r>
            <a:r>
              <a:rPr lang="en-US" dirty="0" smtClean="0">
                <a:solidFill>
                  <a:srgbClr val="000000"/>
                </a:solidFill>
                <a:latin typeface="&amp;quot"/>
              </a:rPr>
              <a:t> years is the </a:t>
            </a:r>
            <a:r>
              <a:rPr lang="en-US" b="1" dirty="0" smtClean="0">
                <a:solidFill>
                  <a:srgbClr val="000000"/>
                </a:solidFill>
                <a:latin typeface="&amp;quot"/>
              </a:rPr>
              <a:t>highest user base</a:t>
            </a:r>
            <a:r>
              <a:rPr lang="en-US" dirty="0" smtClean="0">
                <a:solidFill>
                  <a:srgbClr val="000000"/>
                </a:solidFill>
                <a:latin typeface="&amp;quot"/>
              </a:rPr>
              <a:t>. </a:t>
            </a:r>
            <a:r>
              <a:rPr lang="en-US" b="1" dirty="0" smtClean="0">
                <a:solidFill>
                  <a:srgbClr val="000000"/>
                </a:solidFill>
                <a:latin typeface="&amp;quot"/>
              </a:rPr>
              <a:t>Majority</a:t>
            </a:r>
            <a:r>
              <a:rPr lang="en-US" dirty="0" smtClean="0">
                <a:solidFill>
                  <a:srgbClr val="000000"/>
                </a:solidFill>
                <a:latin typeface="&amp;quot"/>
              </a:rPr>
              <a:t> of </a:t>
            </a:r>
            <a:r>
              <a:rPr lang="en-US" b="1" dirty="0" smtClean="0">
                <a:solidFill>
                  <a:srgbClr val="000000"/>
                </a:solidFill>
                <a:latin typeface="&amp;quot"/>
              </a:rPr>
              <a:t>female</a:t>
            </a:r>
            <a:r>
              <a:rPr lang="en-US" dirty="0" smtClean="0">
                <a:solidFill>
                  <a:srgbClr val="000000"/>
                </a:solidFill>
                <a:latin typeface="&amp;quot"/>
              </a:rPr>
              <a:t> users are </a:t>
            </a:r>
            <a:r>
              <a:rPr lang="en-US" b="1" dirty="0" smtClean="0">
                <a:solidFill>
                  <a:srgbClr val="000000"/>
                </a:solidFill>
                <a:latin typeface="&amp;quot"/>
              </a:rPr>
              <a:t>aged &lt;20 </a:t>
            </a:r>
            <a:r>
              <a:rPr lang="en-US" dirty="0" smtClean="0">
                <a:solidFill>
                  <a:srgbClr val="000000"/>
                </a:solidFill>
                <a:latin typeface="&amp;quot"/>
              </a:rPr>
              <a:t>years </a:t>
            </a:r>
            <a:endParaRPr lang="en-US" dirty="0"/>
          </a:p>
        </p:txBody>
      </p:sp>
      <p:sp>
        <p:nvSpPr>
          <p:cNvPr id="15" name="Rectangle 14"/>
          <p:cNvSpPr/>
          <p:nvPr/>
        </p:nvSpPr>
        <p:spPr>
          <a:xfrm>
            <a:off x="1786601" y="5695210"/>
            <a:ext cx="9956219" cy="646331"/>
          </a:xfrm>
          <a:prstGeom prst="rect">
            <a:avLst/>
          </a:prstGeom>
        </p:spPr>
        <p:txBody>
          <a:bodyPr wrap="square">
            <a:spAutoFit/>
          </a:bodyPr>
          <a:lstStyle/>
          <a:p>
            <a:r>
              <a:rPr lang="en-US" dirty="0">
                <a:solidFill>
                  <a:srgbClr val="000000"/>
                </a:solidFill>
                <a:latin typeface="Helvetica Neue"/>
              </a:rPr>
              <a:t>The number of </a:t>
            </a:r>
            <a:r>
              <a:rPr lang="en-US" b="1" dirty="0">
                <a:solidFill>
                  <a:srgbClr val="000000"/>
                </a:solidFill>
                <a:latin typeface="&amp;quot"/>
              </a:rPr>
              <a:t>female</a:t>
            </a:r>
            <a:r>
              <a:rPr lang="en-US" dirty="0">
                <a:solidFill>
                  <a:srgbClr val="000000"/>
                </a:solidFill>
                <a:latin typeface="Helvetica Neue"/>
              </a:rPr>
              <a:t> facebook users are </a:t>
            </a:r>
            <a:r>
              <a:rPr lang="en-US" b="1" dirty="0">
                <a:solidFill>
                  <a:srgbClr val="000000"/>
                </a:solidFill>
                <a:latin typeface="&amp;quot"/>
              </a:rPr>
              <a:t>less than male users</a:t>
            </a:r>
            <a:r>
              <a:rPr lang="en-US" dirty="0">
                <a:solidFill>
                  <a:srgbClr val="000000"/>
                </a:solidFill>
                <a:latin typeface="Helvetica Neue"/>
              </a:rPr>
              <a:t> for </a:t>
            </a:r>
            <a:r>
              <a:rPr lang="en-US" b="1" dirty="0">
                <a:solidFill>
                  <a:srgbClr val="000000"/>
                </a:solidFill>
                <a:latin typeface="&amp;quot"/>
              </a:rPr>
              <a:t>all</a:t>
            </a:r>
            <a:r>
              <a:rPr lang="en-US" dirty="0">
                <a:solidFill>
                  <a:srgbClr val="000000"/>
                </a:solidFill>
                <a:latin typeface="Helvetica Neue"/>
              </a:rPr>
              <a:t> age groups </a:t>
            </a:r>
            <a:r>
              <a:rPr lang="en-US" b="1" dirty="0">
                <a:solidFill>
                  <a:srgbClr val="000000"/>
                </a:solidFill>
                <a:latin typeface="&amp;quot"/>
              </a:rPr>
              <a:t>except for 50-59 </a:t>
            </a:r>
            <a:r>
              <a:rPr lang="en-US" b="1" dirty="0" err="1">
                <a:solidFill>
                  <a:srgbClr val="000000"/>
                </a:solidFill>
                <a:latin typeface="&amp;quot"/>
              </a:rPr>
              <a:t>yrs</a:t>
            </a:r>
            <a:r>
              <a:rPr lang="en-US" b="1" dirty="0">
                <a:solidFill>
                  <a:srgbClr val="000000"/>
                </a:solidFill>
                <a:latin typeface="&amp;quot"/>
              </a:rPr>
              <a:t>, 60-69 years, and 70-79 years</a:t>
            </a:r>
            <a:endParaRPr lang="en-US" b="1" dirty="0"/>
          </a:p>
        </p:txBody>
      </p:sp>
      <p:sp>
        <p:nvSpPr>
          <p:cNvPr id="19" name="Action Button: Sound 18">
            <a:hlinkClick r:id="" action="ppaction://noaction" highlightClick="1">
              <a:snd r:embed="rId6" name="applause.wav"/>
            </a:hlinkClick>
          </p:cNvPr>
          <p:cNvSpPr/>
          <p:nvPr/>
        </p:nvSpPr>
        <p:spPr>
          <a:xfrm>
            <a:off x="6235844" y="3188403"/>
            <a:ext cx="548389" cy="478564"/>
          </a:xfrm>
          <a:prstGeom prst="actionButtonSound">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6859424" y="3112692"/>
            <a:ext cx="5207238" cy="1200329"/>
          </a:xfrm>
          <a:prstGeom prst="rect">
            <a:avLst/>
          </a:prstGeom>
        </p:spPr>
        <p:txBody>
          <a:bodyPr wrap="square">
            <a:spAutoFit/>
          </a:bodyPr>
          <a:lstStyle/>
          <a:p>
            <a:r>
              <a:rPr lang="en-US" b="1" dirty="0" smtClean="0">
                <a:solidFill>
                  <a:srgbClr val="000000"/>
                </a:solidFill>
                <a:latin typeface="Helvetica Neue"/>
              </a:rPr>
              <a:t>Conduct a study of females between 20-50 years to understand why females in this age group have less facebook accounts compared to males.</a:t>
            </a:r>
            <a:endParaRPr lang="en-US" b="1" dirty="0"/>
          </a:p>
        </p:txBody>
      </p:sp>
      <p:pic>
        <p:nvPicPr>
          <p:cNvPr id="1026"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56135" y="1828126"/>
            <a:ext cx="5755155" cy="28305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Audio 4">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552238" y="6218238"/>
            <a:ext cx="487362" cy="487362"/>
          </a:xfrm>
          <a:prstGeom prst="rect">
            <a:avLst/>
          </a:prstGeom>
        </p:spPr>
      </p:pic>
    </p:spTree>
    <p:custDataLst>
      <p:tags r:id="rId1"/>
    </p:custDataLst>
    <p:extLst>
      <p:ext uri="{BB962C8B-B14F-4D97-AF65-F5344CB8AC3E}">
        <p14:creationId xmlns:p14="http://schemas.microsoft.com/office/powerpoint/2010/main" val="2155699787"/>
      </p:ext>
    </p:extLst>
  </p:cSld>
  <p:clrMapOvr>
    <a:masterClrMapping/>
  </p:clrMapOvr>
  <mc:AlternateContent xmlns:mc="http://schemas.openxmlformats.org/markup-compatibility/2006">
    <mc:Choice xmlns:p14="http://schemas.microsoft.com/office/powerpoint/2010/main" Requires="p14">
      <p:transition spd="slow" p14:dur="2000" advTm="37829"/>
    </mc:Choice>
    <mc:Fallback>
      <p:transition spd="slow" advTm="378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2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5"/>
                </p:tgtEl>
              </p:cMediaNode>
            </p:audio>
          </p:childTnLst>
        </p:cTn>
      </p:par>
    </p:tnLst>
    <p:bldLst>
      <p:bldP spid="2" grpId="0" animBg="1"/>
      <p:bldP spid="3" grpId="0"/>
      <p:bldP spid="7" grpId="0" animBg="1"/>
      <p:bldP spid="12" grpId="0"/>
      <p:bldP spid="15" grpId="0"/>
      <p:bldP spid="19" grpId="0" animBg="1"/>
      <p:bldP spid="2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xmlns="" id="{B5981CF1-BC08-49F8-B0F9-AAF98EC67450}"/>
              </a:ext>
            </a:extLst>
          </p:cNvPr>
          <p:cNvSpPr>
            <a:spLocks noGrp="1"/>
          </p:cNvSpPr>
          <p:nvPr>
            <p:ph type="title" idx="4294967295"/>
          </p:nvPr>
        </p:nvSpPr>
        <p:spPr>
          <a:xfrm>
            <a:off x="0" y="365125"/>
            <a:ext cx="10515600" cy="1325563"/>
          </a:xfrm>
        </p:spPr>
        <p:txBody>
          <a:bodyPr/>
          <a:lstStyle/>
          <a:p>
            <a:r>
              <a:rPr lang="en-US" dirty="0"/>
              <a:t>Project analysis slide 2</a:t>
            </a:r>
          </a:p>
        </p:txBody>
      </p:sp>
      <p:cxnSp>
        <p:nvCxnSpPr>
          <p:cNvPr id="8" name="Straight Connector 7">
            <a:extLst>
              <a:ext uri="{FF2B5EF4-FFF2-40B4-BE49-F238E27FC236}">
                <a16:creationId xmlns:a16="http://schemas.microsoft.com/office/drawing/2014/main" xmlns="" id="{D0986099-F5F2-4E8B-BE17-81194861A00C}"/>
              </a:ext>
              <a:ext uri="{C183D7F6-B498-43B3-948B-1728B52AA6E4}">
                <adec:decorative xmlns:adec="http://schemas.microsoft.com/office/drawing/2017/decorative" xmlns="" val="1"/>
              </a:ext>
            </a:extLst>
          </p:cNvPr>
          <p:cNvCxnSpPr>
            <a:cxnSpLocks/>
          </p:cNvCxnSpPr>
          <p:nvPr/>
        </p:nvCxnSpPr>
        <p:spPr>
          <a:xfrm>
            <a:off x="8409062" y="522898"/>
            <a:ext cx="3782938"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xmlns=""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smtClean="0">
                <a:solidFill>
                  <a:schemeClr val="tx1">
                    <a:lumMod val="75000"/>
                    <a:lumOff val="25000"/>
                  </a:schemeClr>
                </a:solidFill>
              </a:rPr>
              <a:t>EDA</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xmlns="" id="{83E690F4-843A-47A5-8620-4FB01C0D8E68}"/>
              </a:ext>
              <a:ext uri="{C183D7F6-B498-43B3-948B-1728B52AA6E4}">
                <adec:decorative xmlns:adec="http://schemas.microsoft.com/office/drawing/2017/decorative" xmlns="" val="1"/>
              </a:ext>
            </a:extLst>
          </p:cNvPr>
          <p:cNvCxnSpPr>
            <a:cxnSpLocks/>
          </p:cNvCxnSpPr>
          <p:nvPr/>
        </p:nvCxnSpPr>
        <p:spPr>
          <a:xfrm>
            <a:off x="0" y="522898"/>
            <a:ext cx="3743058"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Action Button: Help 1">
            <a:hlinkClick r:id="" action="ppaction://noaction" highlightClick="1"/>
          </p:cNvPr>
          <p:cNvSpPr/>
          <p:nvPr/>
        </p:nvSpPr>
        <p:spPr>
          <a:xfrm>
            <a:off x="683663" y="910696"/>
            <a:ext cx="726393" cy="666572"/>
          </a:xfrm>
          <a:prstGeom prst="actionButtonHelp">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811708" y="1025496"/>
            <a:ext cx="9497975" cy="369332"/>
          </a:xfrm>
          <a:prstGeom prst="rect">
            <a:avLst/>
          </a:prstGeom>
          <a:noFill/>
        </p:spPr>
        <p:txBody>
          <a:bodyPr wrap="square" rtlCol="0">
            <a:spAutoFit/>
          </a:bodyPr>
          <a:lstStyle/>
          <a:p>
            <a:r>
              <a:rPr lang="en-US" b="1" dirty="0" smtClean="0"/>
              <a:t>Is there a difference between how  males and females socialize through facebook friends?</a:t>
            </a:r>
            <a:endParaRPr lang="en-US" b="1" dirty="0"/>
          </a:p>
        </p:txBody>
      </p:sp>
      <p:sp>
        <p:nvSpPr>
          <p:cNvPr id="7" name="Action Button: Information 6">
            <a:hlinkClick r:id="" action="ppaction://noaction" highlightClick="1"/>
          </p:cNvPr>
          <p:cNvSpPr/>
          <p:nvPr/>
        </p:nvSpPr>
        <p:spPr>
          <a:xfrm>
            <a:off x="666572" y="5084748"/>
            <a:ext cx="760576" cy="692209"/>
          </a:xfrm>
          <a:prstGeom prst="actionButtonInformati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811709" y="5246186"/>
            <a:ext cx="7218643" cy="369332"/>
          </a:xfrm>
          <a:prstGeom prst="rect">
            <a:avLst/>
          </a:prstGeom>
        </p:spPr>
        <p:txBody>
          <a:bodyPr wrap="none">
            <a:spAutoFit/>
          </a:bodyPr>
          <a:lstStyle/>
          <a:p>
            <a:r>
              <a:rPr lang="en-US" b="1" dirty="0" smtClean="0">
                <a:solidFill>
                  <a:srgbClr val="000000"/>
                </a:solidFill>
                <a:latin typeface="&amp;quot"/>
              </a:rPr>
              <a:t>Females &lt;20 years </a:t>
            </a:r>
            <a:r>
              <a:rPr lang="en-US" dirty="0" smtClean="0">
                <a:solidFill>
                  <a:srgbClr val="000000"/>
                </a:solidFill>
                <a:latin typeface="&amp;quot"/>
              </a:rPr>
              <a:t>have the </a:t>
            </a:r>
            <a:r>
              <a:rPr lang="en-US" b="1" dirty="0" smtClean="0">
                <a:solidFill>
                  <a:srgbClr val="000000"/>
                </a:solidFill>
                <a:latin typeface="&amp;quot"/>
              </a:rPr>
              <a:t>highest number of facebook friends</a:t>
            </a:r>
            <a:endParaRPr lang="en-US" dirty="0"/>
          </a:p>
        </p:txBody>
      </p:sp>
      <p:sp>
        <p:nvSpPr>
          <p:cNvPr id="15" name="Rectangle 14"/>
          <p:cNvSpPr/>
          <p:nvPr/>
        </p:nvSpPr>
        <p:spPr>
          <a:xfrm>
            <a:off x="1786601" y="5695210"/>
            <a:ext cx="9956219" cy="369332"/>
          </a:xfrm>
          <a:prstGeom prst="rect">
            <a:avLst/>
          </a:prstGeom>
        </p:spPr>
        <p:txBody>
          <a:bodyPr wrap="square">
            <a:spAutoFit/>
          </a:bodyPr>
          <a:lstStyle/>
          <a:p>
            <a:r>
              <a:rPr lang="en-US" b="1" dirty="0" smtClean="0">
                <a:solidFill>
                  <a:srgbClr val="000000"/>
                </a:solidFill>
                <a:latin typeface="Helvetica Neue"/>
              </a:rPr>
              <a:t>On an average</a:t>
            </a:r>
            <a:r>
              <a:rPr lang="en-US" dirty="0" smtClean="0">
                <a:solidFill>
                  <a:srgbClr val="000000"/>
                </a:solidFill>
                <a:latin typeface="Helvetica Neue"/>
              </a:rPr>
              <a:t>, </a:t>
            </a:r>
            <a:r>
              <a:rPr lang="en-US" b="1" dirty="0" smtClean="0">
                <a:solidFill>
                  <a:srgbClr val="000000"/>
                </a:solidFill>
                <a:latin typeface="Helvetica Neue"/>
              </a:rPr>
              <a:t>females have more friends </a:t>
            </a:r>
            <a:r>
              <a:rPr lang="en-US" dirty="0" smtClean="0">
                <a:solidFill>
                  <a:srgbClr val="000000"/>
                </a:solidFill>
                <a:latin typeface="Helvetica Neue"/>
              </a:rPr>
              <a:t>compared to males.</a:t>
            </a:r>
            <a:endParaRPr lang="en-US" b="1" dirty="0"/>
          </a:p>
        </p:txBody>
      </p:sp>
      <p:sp>
        <p:nvSpPr>
          <p:cNvPr id="5" name="AutoShape 2" descr="data:image/png;base64,iVBORw0KGgoAAAANSUhEUgAAAZAAAAEwCAYAAACZoyciAAAABHNCSVQICAgIfAhkiAAAAAlwSFlzAAALEgAACxIB0t1+/AAAADh0RVh0U29mdHdhcmUAbWF0cGxvdGxpYiB2ZXJzaW9uMy4yLjEsIGh0dHA6Ly9tYXRwbG90bGliLm9yZy+j8jraAAAgAElEQVR4nO3dfVRUdeIG8GdQmBkQFQOxJBRFJCMhQUcX1NQ8ZWtqOeZLmecouumiKyEi6bokGKC8pOZL5GvpUua2mnlKN3XdNFCBdXdBBCGUrEDIsoBhZnDu7w9/TE2AXq/D3AGezzme43y/M95n6DYP93UUgiAIICIiukcOcgcgIqK2iQVCRESSsECIiEgSFggREUnCAiEiIklYIEREJIlNC6SiogJLliyBRqNBaGgoYmNjcfPmTQDAsWPHMHDgQIs/EydONL/WaDRizZo10Gg00Gg0SElJgclksmV8IiL6lc62WpDJZMKiRYvg5uaGPXv2wGAwIC4uDjExMdi2bRtKSkoQFhaGpKSkX8J1/iVeWloazpw5g4yMDNTU1CAmJgZdu3bFggULRC+/trYWjo6OUCgUVn9/RETtkSAIMBqNcHFxgYOD5TaHzQqksLAQBQUFOH36NDw8PAAAK1euxKxZs/DTTz+hpKQEfn5+5rlf0+v1yMzMRHp6OgIDAwEAUVFRSElJQXh4eJM31Zza2loUFxdb900REXUQfn5+cHV1tRizWYE89NBDeOeddywKonFLQK/X4/Llyxg+fHizry0sLIROp0NISIh5LCQkBNXV1SgvL0ffvn3vunxHR0cAt38ITk5O9/FOqFF+fj4CAgLkjkHUBNdN6zEYDCguLjZ/hv6azQrEzc0No0aNshjbvXs3+vbtCzc3N5SVlSE7Oxs7d+6EXq/HyJEjER0dDVdXV1RWVsLZ2dmi/RqLqKKiQlSBNJaVk5MTlEql9d5YB8efJdkrrpvW1dyuf9nOwsrIyMCxY8fw2muvoby8HEajEQ4ODkhLS0NcXBzOnz+PpUuXAgB0Ol2TrYbGxwaDwebZiYjIhlsgv7Z582Zs3LgRq1evxujRowEA2dnZ6N69u7nlevToAa1WiytXrkClUjUpisbHarX6npadn59vhXdAjXJzc+WOQNQsrputz+YFsnbtWrz33nuIi4vDzJkzzeNubm4Wz/P19QUAVFZWolevXqirq0NtbS1cXFwAAFVVVQAAT0/Pe1p+QEAAN22tJDc3F8HBwXLHIGqC66b16PX6Fn/xtukurA0bNmDv3r1ITEy0KI8TJ05g6NChqK2tNY9dvHgRDg4O8PHxgb+/P9RqtcVvFDk5OXB3d4e3t7ct3wIREf0/mxXIpUuXsG3bNsydOxdhYWGoqqoy/wkKCoJSqURsbCxKS0tx9uxZrFy5ElOnTkXPnj2hUqmg1WqRkJCAvLw8ZGVlITU1FXPmzLFVfCIi+g2b7cI6evQoTCYTtm/fju3bt1vMHT58GDt27EBycjKmTZsGJycnTJw4EcuXLzc/Jzo6Gnq9HuHh4VAqldBqtZg/f76t4hMR0W8oOso3Ejbux+MxEOvhfmayV1w3redOn528maIdMhhvyR1BlLbwP2hb+VkStUWynMZLd+bk2AnPRh2SO0a7cDh1stwRiNotboEQEZEkLBAiIpKEBUJERJKwQIiISBIWCBERScICISIiSVggREQkCQuEiIgkYYEQEZEkLBAiIpKEBUJERJKwQIiISBIWCBERScICISIiSVggREQkCQuEiIgkYYEQEZEkLBAiIpKEBUJERJKwQIiISBIWCBERScICISIiSVggREQkCQuEiIgkYYEQEZEkLBAiIpKEBUJERJKwQIiISBIWCBERSWLTAqmoqMCSJUug0WgQGhqK2NhY3Lx5EwBgNBqxZs0aaDQaaDQapKSkwGQymV97t3kiIrItmxWIyWTCokWLUFtbiz179mDr1q0oKipCTEwMACAtLQ1nzpxBRkYG0tLScPDgQWzfvt38+rvNExGRbdmsQAoLC1FQUICkpCT4+/tj8ODBWLlyJU6ePImqqipkZmZixYoVCAwMRGhoKKKiorBnzx6YTCbo9fo7zhMRke3ZrEAeeughvPPOO/Dw8DCPKRQKAMA333wDnU6HkJAQ81xISAiqq6tRXl6OwsLCO84TEZHt2axA3NzcMGrUKIux3bt3o2/fvqisrISzszNcXV3Nc41FU1FRcdd5IiKyvc5yLTgjIwPHjh3D22+/jR9++AFOTk4W842PDQYDdDrdHefvRX5+/n2kto3g4GC5I7Qrubm5ckcgGfC/e+uTpUA2b96MjRs3YvXq1Rg9ejQ+++yzJkXQ+FitVkOlUt1x/l4EBARAqVTeR3pqa1jIHU9ubi7/u1uJXq9v8RdvmxfI2rVr8d577yEuLg4zZ84EAPTq1Qt1dXWora2Fi4sLAKCqqgoA4OnpCUdHxzvOExGR7dn0OpANGzZg7969SExMNJcHAPj7+0OtVltscubk5MDd3R3e3t53nSciItuzWYFcunQJ27Ztw9y5cxEWFoaqqirzn86dO0Or1SIhIQF5eXnIyspCamoq5syZAwBQqVR3nCciItuz2S6so0ePwmQyYfv27U0uADx8+DCio6Oh1+sRHh4OpVIJrVaL+fPnm59zt3kiIrIthSAIgtwhbKHxQFBbOYj+bNQhuSO0C4dTJ8sdgWTAg+jWc6fPTt5MkYiIJGGBEBGRJCwQIiKShAVCRESSsECIiEgSFggREUnCAiEiIklYIEREJAkLhIiIJGGBEBGRJCwQIiKShAVCRESSsECIiEgSFggREUnCAiEiIklEFcjLL7+Mn376qcn4jRs3MGXKFKuHIiIi+9fiNxKeO3cOZWVlAIDz58/jwIEDcHFxsXhOaWkpysvLWzchERHZpRYLxMnJCX/5y18AAAqFAuvWrWvyHBcXF/zhD39ovXRERGS3WiyQoKAgXLp0CQDg7++P06dPw93d3WbBiIjIvrVYIL/WWCRERESNRBWIyWTC4cOHkZeXB6PRCEEQLOYTExNbJRwREdkvUQWybt067N69G/369YOrq6vFnEKhaJVgRERk30QVyLFjx7B8+XLMnTu3tfMQEVEbIeo6kBs3buDJJ59s7SxEZOcMxltyRxAlODhY7giitJWfZ0tEbYEMHToUeXl58Pb2bu08RGTHnBw74dmoQ3LHaDcOp06WO8J9EVUg48ePR0JCAv773//Cx8cHTk5O5jmFQoEXXnih1QISEZF9ElUgq1evBgD89a9/bTLHAiEi6ph4HQgREUnCu/ESEZEkorZAwsLC7jh/+vRpq4QhIqK2Q1SBTJ8+3eKCQaPRiKtXr+Jf//oXoqKiWi0cERHZL1EFsnjx4mbH9+3bh5ycHLz44ov3tFCDwYDnnnsOy5Ytw5gxYwDcvljxt8sZMGAAPvnkEwC3SysxMRFHjhwBAEybNg2vvvoqHBy4F46ISA6iCqQlTzzxBFJTU+/pNfX19YiMjERJSYnFeElJCcLCwpCUlPRLuM6/xEtLS8OZM2eQkZGBmpoaxMTEoGvXrliwYMH9vAUiIpLovn59//LLL6FUKkU/v6CgAFqtFt9++22TuZKSEvj5+cHDw8P8x83NDQCg1+uRmZmJFStWIDAwEKGhoYiKisKePXtgMpnu5y0QEZFEorZAZsyY0WSspqYGpaWlmDNnjuiFZWdnY9y4cVi4cCECAwMt5i5fvozhw4c3+7rCwkLodDqEhISYx0JCQlBdXY3y8nL07dtXdAYiIrIOUQXi4+PTZMzR0RHh4eF49tlnRS9s3rx5zY43NDSgrKwM2dnZ2LlzJ/R6PUaOHIno6Gi4urqisrISzs7OFncC9vDwAABUVFSwQIiIZCCqQFr7+z7Ky8thNBrh4OCAtLQ0VFVVISkpCUuXLsWOHTug0+ksbp8CwPzYYDDc07Ly8/Otlru1tJUbwbUVubm5ckdoN7huWl9bXj9FH0S/du0a3n33XVy6dAlOTk4YMGAAZs2ahYcffvi+Q/Tr1w/Z2dno3r27+XThHj16QKvV4sqVK1CpVE2KovGxWq2+p2UFBATc03Ebavv4oUf2zN7XT71e3+Iv3qIOohcVFWHKlCn49NNP4erqCkdHRxw+fBhTpkxBcXGxVUK6ublZXGvi6+sLAKisrESvXr1QV1eH2tpa83xVVRUAwNPT0yrLJyKieyOqQFJSUjBs2DB8/vnn2Lx5M7Zu3YrPP/8cGo0GaWlp9x3ixIkTGDp0qEVBXLx4EQ4ODvDx8YG/vz/UarXFpl5OTg7c3d15i3kiIpmIKpCcnBwsWbLEYtePSqXC4sWLkZOTc98hgoODoVQqERsbi9LSUpw9exYrV67E1KlT0bNnT6hUKmi1WiQkJCAvLw9ZWVlITU29pzPAiIjIukQdA1GpVC3OWeM6jG7dumHHjh1ITk7GtGnT4OTkhIkTJ2L58uXm50RHR0Ov1yM8PBxKpRJarRbz58+/72UTEZE0ogokODgYGzZswJtvvmneCqmvr8fGjRslHwAqKiqyeDxw4EDs3LmzxecrlUrEx8cjPj5e0vKIiMi6RBVIZGQkZsyYgbFjx2LQoEEAbl9V3tDQgL1797ZqQCIisk+ijoH0798fhw4dwpQpU8xjzz//PA4ePAg/P79WC0dERPZL9HUgzs7OmDp1Kvr16wcA+OSTT+54bISIiNo3UVsgBQUFeOqpp7B//37zWFpaGp599lmrXQdCRERti6gCSUpKwpgxYxAZGWkeO3r0KEJDQ5GcnNxq4YiIyH6JKpD8/HwsWrTI4joQR0dHvPLKK/jPf/7TauGIiMh+iSoQtVqNysrKJuM//vgjOnXqZPVQRERk/0QVyJgxYxAfH29xvOPy5ctISEjAqFGjWi0cERHZL1FnYUVHR2Pu3LmYPHmy+cyr+vp6DB48GCtWrGjVgEREZJ9EFUj37t1x4MABZGVloaioCI6OjvD19cWIESMsnnfjxo0md9UlIqL2SfR1IA4ODggNDUVoaGiLz3nyySdx6NAhq3xHCBER2TdRx0DEEgTBmv8cERHZMasWCBERdRwsECIikoQFQkREkrBAiIhIEhYIERFJYtUC4fUfREQdh1ULhPfFIiLqOFq8kLCsrEz0P+Lj4wMAOH/+/P0nIiKiNqHFApkwYYLoXVKFhYVWC0RERG1DiwXy7rvvmv9eXFyMTZs2YeHChRgyZAgcHR1x4cIFbN68GYsXL7ZJUCIisi8tFsiwYcPMf09OTkZcXBwmTJhgHnvkkUfg4eGB9PR0TJ8+vXVTEhGR3RF1EL2kpASPPPJIk/F+/frh2rVrVg9FRET2T1SB+Pj44KOPPmoy/t5778Hf39/qoYiIyP6Jup37kiVLEBERgS+//BKDBw+GIAjIzc3FlStXsHPnztbOSEREdkjUFsjYsWOxb98+eHt74/z588jJyYG/vz/279+PkJCQ1s5IRER2SPQXSj3++ON4/PHHWzMLERG1IaILJCcnB3l5eTAajU2+OCoiIsLqwYiIyL6JKpC3334b6enpUKvVcHFxaTLPAiEi6nhEFchHH32EuXPnIjo6mjdMJCIiACIPoldUVOCFF16wWnkYDAb8/ve/x8mTJ81jRqMRa9asgUajgUajQUpKCkwmk+h5IiKyLVFbIIMGDUJJSQn69u173wusr69HZGQkSkpKLMbT0tJw5swZZGRkoKamBjExMejatSsWLFggap6IiGxLVIG8/PLLWLNmDa5evQofHx84OTlZzIeFhYlaWEFBAWJiYprc9l2v1yMzMxPp6ekIDAwEAERFRSElJQXh4eEwGo13nHdw4PdiERHZmqgCiYyMBACsX7++yZxCoRB9N97s7GyMGzcOCxcuNBcBcPtuvjqdzuKakpCQEFRXV6O8vBw//vjjHeetsWVERET3RlSBHD9+3CoLmzdvXrPjlZWVcHZ2hqurq3nMw8MDwO3jLzdv3rzjPAuEiMj2RBVI7969Adw++H3t2jV4e3tDEAQ4OjpaJYROp2uyW6zxscFguOv8vcjPz7+PpLYRHBwsd4R2JTc3V+4I7QbXTetry+un6AsJ09PTsXv3bhiNRhw9ehTp6elwdXXF6tWr7/urbFUqVZMiaHysVqvvOn8vAgICoFQq7yMttTX80CN7Zu/rp16vb/EXb1FHn/ft24cDBw5gxYoV5q2OJ554AkeOHMGWLVvuO2CvXr1QV1eH2tpa81hVVRUAwNPT867zRERke6IK5P3338eqVaswc+ZM8xlPkyZNQnx8PA4ePHjfIfz9/aFWqy025XJycuDu7g5vb++7zhMRke2JKpDy8nI89thjTcYDAgJw/fr1+w6hUqmg1WqRkJCAvLw8ZGVlITU1FXPmzBE1T0REtifqGEjPnj1RVFQELy8vi/Fz587hwQcftEqQ6Oho6PV6hIeHQ6lUQqvVYv78+aLniYjItkQVyIwZMxAfH4+6ujoAQFFREY4fP4633npL8pXgRUVFFo+VSiXi4+MRHx/f7PPvNk9ERLYlqkDmzZuHmzdvYtWqVdDr9YiIiEDnzp0xc+ZMbgUQEXVQok/jffXVV7Fw4UKUlJRAEAT069cPXbp0ac1sRERkx1osEIPB0ORivU6dOmHgwIEWzwHQ5CI/IiJq/1oskMDAQJw+fRoPPPAABg8efMdbuYu9FxYREbUfLRbIG2+8Yb73VGJios0CERFR29BigTz33HPmvxcXF+PFF19schovERF1XKIuJPzggw8gCEJrZyEiojZEVIEMGzYMn3zySWtnISKiNkTUabydOnXCxo0b8c4778Db2xsqlcpi/v3332+VcEREZL9aLJAlS5YgLi4OPXr0QGFhIZ555hmerktERGYtFsjJkycRGRmJHj164Ntvv8WHH36IBx54wJbZiIjIjrVYIAMGDMDs2bPh4+MDAIiIiGj2GwgVCgX27NnTegmJiMgutVgg6enp2LVrF37++WcoFAr06NGD3+RHRERmLRZInz59EBcXBwD497//jYSEBLi5udkqFxER2TlRZ2GdOHGitXMQEVEbI+o6ECIiot9igRARkSQsECIikoQFQkREkrBAiIhIEhYIERFJwgIhIiJJWCBERCQJC4SIiCRhgRARkSQsECIikoQFQkREkrBAiIhIEhYIERFJwgIhIiJJ7KpAjh07hoEDB1r8mThxIgDAaDRizZo10Gg00Gg0SElJgclkkjkxEVHHJeoLpWylpKQEYWFhSEpKMo917nw7YlpaGs6cOYOMjAzU1NQgJiYGXbt2xYIFC+SKS0TUodldgfj5+cHDw8NiXK/XIzMzE+np6QgMDAQAREVFISUlBeHh4XBwsKsNKSKiDsGuPnkvX74MHx+fJuOFhYXQ6XQICQkxj4WEhKC6uhrl5eW2jEhERP/PbgqkoaEBZWVlyM7OxtNPP40xY8Zg9erV+Pnnn1FZWQlnZ2e4urqan9+4lVJRUSFXZCKiDs1uCqS8vBxGoxEODg5IS0tDXFwczp8/j6VLl0Kn08HJycni+Y2PDQaDHHGJiDo8uzkG0q9fP2RnZ6N79+5QKBQAgB49ekCr1WLEiBFNiqLxsVqtvqfl5OfnWydwKwoODpY7QruSm5srd4R2g+um9bXl9dNuCgQA3NzcLB77+voCAEwmE+rq6lBbWwsXFxcAQFVVFQDA09PznpYREBAApVJphbTUVvBDj+yZva+fer2+xV+87WYX1okTJzB06FDU1taaxy5evAgHBwdMmTIFarXaoqlzcnLg7u4Ob29vOeISEXV4dlMgwcHBUCqViI2NRWlpKc6ePYuVK1di6tSp6NmzJ7RaLRISEpCXl4esrCykpqZizpw5cscmIuqw7GYXVrdu3bBjxw4kJydj2rRpcHJywsSJE7F8+XIAQHR0NPR6PcLDw6FUKqHVajF//nyZUxMRdVx2UyAAMHDgQOzcubPZOaVSifj4eMTHx9s4FRERNcdudmEREVHbwgIhIiJJWCBERCQJC4SIiCRhgRARkSQsECIikoQFQkREkrBAiIhIEhYIERFJwgIhIiJJWCBERCQJC4SIiCRhgRARkSQsECIikoQFQkREkrBAiIhIEhYIERFJwgIhIiJJWCBERCQJC4SIiCRhgRARkSQsECIikoQFQkREkrBAiIhIEhYIERFJwgIhIiJJWCBERCQJC4SIiCRhgRARkSQsECIikoQFQkREkrSpAjEajVizZg00Gg00Gg1SUlJgMpnkjkVE1CF1ljvAvUhLS8OZM2eQkZGBmpoaxMTEoGvXrliwYIHc0YiIOpw2swWi1+uRmZmJFStWIDAwEKGhoYiKisKePXu4FUJEJIM2UyCFhYXQ6XQICQkxj4WEhKC6uhrl5eUyJiMi6pjaTIFUVlbC2dkZrq6u5jEPDw8AQEVFhVyxiIg6rDZzDESn08HJyclirPGxwWC46+sFQRD9XHvQ3aWT3BHaBb1eL3eEdofrpvW0hfWz8TOz8TP019pMgahUqiYf/o2P1Wr1XV9vNBoBAMXFxdYP1wqWTn5Q7gjtQn5+vtwR2h2um9bTltZPo9EIlUplMdZmCqRXr16oq6tDbW0tXFxcAABVVVUAAE9Pz7u+3sXFBX5+fnB0dIRCoWjVrERE7YUgCDAajebP3V9rMwXi7+8PtVqN3NxcjBo1CgCQk5MDd3d3eHt73/X1Dg4OFsdPiIhInN9ueTRqMwfRVSoVtFotEhISkJeXh6ysLKSmpmLOnDlyRyMi6pAUQnNHRuyUXq9HQkICjhw5AqVSCa1Wi1dffZW7pIiIZNCmCoSIiOxHm9mFRURE9oUFQkREkrBAiIhIEhYIERFJwgIhIiJJWCB0T0wmE77++ms0NDS0mfuKUcdRWVmJ7Oxs1NfXo7q6Wu447R4LhERpaGhASkoKgoKC8NRTT+G7775DdHQ0li1bhvr6ernjUQdXV1eHyMhIjB49GnPnzkVVVRVWr16NWbNm4caNG3LHa7dYICTK5s2bceLECWzduhVKpRIAMHPmTFy4cAHJyckyp6OObv369aioqMCnn35qXj+joqKg1+vxxhtvyJyu/WKBkCiHDx9GXFwcQkNDzWPDhw9HYmIijh07JmMyIuD48eOIjY2Fj4+Peax///54/fXX8cUXX8iYrH1jgZAo1dXV6NWrV5NxNzc31NXVyZCI6Bc1NTXo0qVLk3EHBwc0NDTIkKhjYIGQKMHBwcjMzLQYMxgM2LJlC4YMGSJTKqLbwsLCsGXLFouyuHHjBpKTky22msm6eC8sEuWrr75CeHg4lEolysvL8fjjj+PKlSvo1KkTduzYAV9fX7kjUgd2/fp1REREoLS0FHV1dejduzeuX78OX19fbN26VdR3BtG9Y4GQaAaDAR9//DFKS0tx69Yt9O/fH5MmTRL1jZBEtpCVlYWvvvoKDQ0N6N+/P0JDQ3m37lbEAiGiNkmn04l+Ln/JaR0sEGrR8OHDRf/2lpWV1cppiCz5+/vfdf0UBAEKhQKFhYU2StWxtJmvtCXbi4mJkTsCUYveffdduSN0eNwCoftWV1cHZ2dnuWMQNau8vBze3t5yx2iXuAVColRUVGDTpk0oKSnBrVu3ANzePWAwGPD111/jwoULMiekjqyoqAiJiYnNrp86nY67sFoJrwMhUVatWoWcnBxoNBpcunQJv/vd7+Dl5YWSkhIsW7ZM7njUwb3++uuor6/H4sWLUVtbi4iICDz//PO4desWEhMT5Y7XbnELhETJzc3F9u3bERwcjNOnT2Ps2LEICgrC1q1bcerUKbz00ktyR6QOrKCgAJmZmRg0aBD+/ve/Y8CAAXjxxRfx8MMP48CBA5gyZYrcEdslboGQKCaTCQ8++CCA2/cYKigoAABMnDgR//vf/+SMRgQHBwd069YNAODj44OLFy8CAEaNGoXi4mI5o7VrLBASZcCAATh58qT57+fPnwcAVFVVmfc5E8klICAA+/fvB3D79N7GGyiWlpbCwYEfc62Fu7BIlMWLF+OPf/wjHBwcMHnyZGzbtg2zZ89GWVkZRo0aJXc86uCWLVuGBQsWoFu3bpg6dSq2b9+OcePG4fvvv4dWq5U7XrvF03hJtGvXruHWrVvo06cPiouLcfDgQXTv3h0vv/wyVCqV3PGog6utrYVOp4O7uzuqqqpw7NgxuLm5YcKECbydSSthgRBRu9HQ0ACj0dhknLcyaR3chUWiXLp0CevXr0dJSUmz34XOW5mQnLKyshAXF4evv/4azf1OzOtAWge3QEiUyZMnQ61WY/Lkyc3urnruuedkSEV021NPPQVfX19Mnz692fVz2LBhMqRq/7gFQqJcvXoVBw4c4Pd+kF26fv06tm3bZvGVttT6eH4biaLRaLgbgOzW+PHjcerUKbljdDjchUWifPfdd9BqtQgODkbv3r2bnNWyfPlymZIR3b5X26RJk+Dl5QUvL68m6+eGDRtkSta+cRcWiZKSkoKbN2/iu+++ww8//GAxx1MkSW4rV66EQqGAt7c3z7iyIW6BkCiN970aMWKE3FGImggMDMTevXvx2GOPyR2lQ+ExEBLF09MTbm5ucscgalbfvn2bPb2cWhe3QEiUU6dOYdOmTXjllVfg5eWFzp0t937y7CyS02effYbU1FS89NJLza6fo0ePlilZ+8YCIVH8/f2bjCkUCn7nNNmF5tbPRlw/Ww8LhET55ptv7jjfu3dvGyUhInvBAqF7UllZibKyMgQFBaGmpgbu7u5yRyIimfAgOolSV1eHpUuXYvTo0Zg7dy6qqqqwevVqzJo1Czdu3JA7HhHJgAVCoqxfvx6VlZX49NNPoVQqAQBRUVHQ6/V44403ZE5HRHJggZAox48fR2xsrMW9hvr374/XX3/d/O1vRNSxsEBIlJqaGnTp0qXJuIODAxoaGmRIRERyY4GQKGFhYdiyZYtFWdy4cQPJyckIDQ2VMRkRyYVnYVGLTp06hREjRsDJyQnXr19HREQESktLUVdXh969e+P69evw9fXF1q1b4enpKXdcIrIxFgi1KCgoCJ999hl69eqFcePG4cCBAygqKkJpaSkaGhrQv39/hIaG8maKRB0UC4RaNHbsWPj5+SEgIABvvfUW5s2b1+KdTiMiImycjojkxgKhFqpgeo4AAATLSURBVJ07dw7btm3DTz/9hIKCAgwcOBCdOnVq8jyFQoEDBw7IkJCI5MQCIVHGjh2Lv/3tb7wjLxGZsUCIiEgSnsZLRESSsECIiEgSFgiRnZs9ezYiIyPljkHUBAuEiIgkYYEQEZEkne/+FCICgB9//BFr167FqVOnYDKZ8Mwzz6C2thaOjo5ISkpCaWkp1q1bh3PnzkGlUmHIkCGIiYmBt7c3AGDFihUwGo3o3bs3PvroI+h0OgQGBmLVqlXo168fgNs3rUxMTMTnn38Ok8mEmTNnwmQyWeSorKzEunXr8MUXX0AQBAQEBGDZsmV49NFHAQCbNm3C6dOn0bdvX/zjH//AyJEjsWHDBtv+sKhD4BYIkQiCIOCVV15BYWEhtmzZgn379uH777/HkSNHANz+UJ81axY8PDzwwQcfYNeuXVCr1Zg2bRoqKyvN/87Ro0fx7bffYteuXdiyZQu++uorxMXFmecjIyNx9uxZvPnmm9i3bx+uXr2KnJwc83xdXR1mz54NnU6HXbt24f3338fAgQMxY8YMXLp0yfy8CxcuwMnJCYcOHcKSJUta/wdEHZNARHd17tw5wc/PTygoKDCP6XQ6ITQ0VIiJiRHS09OF8ePHCyaTyTzf0NAghIaGCps2bRIEQRBiYmKE4OBgQa/Xm5/z9ttvC48++qggCIJQWloq+Pn5CSdOnLBYxogRI4SlS5cKgiAI+/fvF4KCgiz+DUEQBK1WK6xYsUIQBEHYuHGj4OfnJ1RXV1v5p0BkibuwiETIz8+HSqXCoEGDzGMqlQqDBw8GAFy8eBHXrl3DkCFDLF5XX1+PkpIS82MvLy84OTmZH7u6usJoNAIAiouLAcD8bzYu49fLvHjxInQ6HTQajcVyDAaDxeMuXbrggQcekPReicRigRCJ0KlTJwiCAEEQmr37sMlkwpAhQ7B27domc87Ozua//7o8WiL85uYQjo6OFsvx8vLCjh07mrzu1/+2SqW663KI7hePgRCJMGjQIOj1ehQWFprHDAYDCgoKAAB+fn4oKytDz5490adPH/Tp0wcPPvgg1q9fj/Pnz4teBgCLYx5Go9FimX5+fqioqIBKpTIvp0+fPti2bRtOnDhhjbdKJBoLhEiEkJAQDB06FDExMcjJycHly5fx2muvoaKiAgqFArNmzUJ9fT2WLl2K/Px8lJSUYNmyZThz5gz8/f1FLcPb2xvPPPMM1q5di3/+858oLS3Fn//8Z1y/ft38nEmTJsHd3R2LFy9GTk4Orly5gjVr1uDjjz/GgAEDWuvtEzWLBUIk0oYNG9C/f38sWLAAM2fOhKurK4KCguDo6AgvLy/s27cPJpMJs2fPxvTp03Hz5k3s2bPHfIquGElJSXj66acRGxsLrVaLzp07Y+zYseZ5V1dX7Nu3Dw899BAWLVqEKVOmID8/H1u3bsWwYcNa420TtYh34yUS4YcffkBubi5GjhwJpVJpHh8/fjyef/55LFy4UMZ0RPLgQXQiERwdHREdHY3Jkydjzpw5AIAPP/wQlZWVmDBhgszpiOTBLRAikc6dO4cNGzagsLDQfAX4n/70J4SEhMgdjUgWLBAiIpKEB9GJiEgSFggREUnCAiEiIklYIEREJAkLhIiIJGGBEBGRJP8HUwQEBwyT6qEAAAAASUVORK5CYII="/>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7"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9351" y="1714043"/>
            <a:ext cx="3337807" cy="315876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218941" y="1940975"/>
            <a:ext cx="3149899" cy="27048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7" name="Action Button: Sound 16">
            <a:hlinkClick r:id="" action="ppaction://noaction" highlightClick="1">
              <a:snd r:embed="rId8" name="applause.wav"/>
            </a:hlinkClick>
          </p:cNvPr>
          <p:cNvSpPr/>
          <p:nvPr/>
        </p:nvSpPr>
        <p:spPr>
          <a:xfrm>
            <a:off x="7621596" y="2734666"/>
            <a:ext cx="548389" cy="478564"/>
          </a:xfrm>
          <a:prstGeom prst="actionButtonSound">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7523533" y="3293424"/>
            <a:ext cx="4668467" cy="923330"/>
          </a:xfrm>
          <a:prstGeom prst="rect">
            <a:avLst/>
          </a:prstGeom>
        </p:spPr>
        <p:txBody>
          <a:bodyPr wrap="square">
            <a:spAutoFit/>
          </a:bodyPr>
          <a:lstStyle/>
          <a:p>
            <a:r>
              <a:rPr lang="en-US" b="1" dirty="0" smtClean="0">
                <a:solidFill>
                  <a:srgbClr val="000000"/>
                </a:solidFill>
                <a:latin typeface="Helvetica Neue"/>
              </a:rPr>
              <a:t>Implement initiatives to promote more facebook friends for male users, particularly males aged &lt;50 years.</a:t>
            </a:r>
            <a:endParaRPr lang="en-US" b="1" dirty="0"/>
          </a:p>
        </p:txBody>
      </p:sp>
      <p:pic>
        <p:nvPicPr>
          <p:cNvPr id="6" name="Audio 5">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552238" y="6218238"/>
            <a:ext cx="487362" cy="487362"/>
          </a:xfrm>
          <a:prstGeom prst="rect">
            <a:avLst/>
          </a:prstGeom>
        </p:spPr>
      </p:pic>
    </p:spTree>
    <p:custDataLst>
      <p:tags r:id="rId1"/>
    </p:custDataLst>
    <p:extLst>
      <p:ext uri="{BB962C8B-B14F-4D97-AF65-F5344CB8AC3E}">
        <p14:creationId xmlns:p14="http://schemas.microsoft.com/office/powerpoint/2010/main" val="2875020124"/>
      </p:ext>
    </p:extLst>
  </p:cSld>
  <p:clrMapOvr>
    <a:masterClrMapping/>
  </p:clrMapOvr>
  <mc:AlternateContent xmlns:mc="http://schemas.openxmlformats.org/markup-compatibility/2006">
    <mc:Choice xmlns:p14="http://schemas.microsoft.com/office/powerpoint/2010/main" Requires="p14">
      <p:transition spd="slow" p14:dur="2000" advTm="27745"/>
    </mc:Choice>
    <mc:Fallback>
      <p:transition spd="slow" advTm="277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2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3" fill="hold" display="0">
                  <p:stCondLst>
                    <p:cond delay="indefinite"/>
                  </p:stCondLst>
                  <p:endCondLst>
                    <p:cond evt="onStopAudio" delay="0">
                      <p:tgtEl>
                        <p:sldTgt/>
                      </p:tgtEl>
                    </p:cond>
                  </p:endCondLst>
                </p:cTn>
                <p:tgtEl>
                  <p:spTgt spid="6"/>
                </p:tgtEl>
              </p:cMediaNode>
            </p:audio>
          </p:childTnLst>
        </p:cTn>
      </p:par>
    </p:tnLst>
    <p:bldLst>
      <p:bldP spid="2" grpId="0" animBg="1"/>
      <p:bldP spid="3" grpId="0"/>
      <p:bldP spid="7" grpId="0" animBg="1"/>
      <p:bldP spid="12" grpId="0"/>
      <p:bldP spid="15" grpId="0"/>
      <p:bldP spid="17" grpId="0" animBg="1"/>
      <p:bldP spid="1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xmlns="" id="{B5981CF1-BC08-49F8-B0F9-AAF98EC67450}"/>
              </a:ext>
            </a:extLst>
          </p:cNvPr>
          <p:cNvSpPr>
            <a:spLocks noGrp="1"/>
          </p:cNvSpPr>
          <p:nvPr>
            <p:ph type="title" idx="4294967295"/>
          </p:nvPr>
        </p:nvSpPr>
        <p:spPr>
          <a:xfrm>
            <a:off x="0" y="365125"/>
            <a:ext cx="10515600" cy="1325563"/>
          </a:xfrm>
        </p:spPr>
        <p:txBody>
          <a:bodyPr/>
          <a:lstStyle/>
          <a:p>
            <a:r>
              <a:rPr lang="en-US" dirty="0"/>
              <a:t>Project analysis slide 2</a:t>
            </a:r>
          </a:p>
        </p:txBody>
      </p:sp>
      <p:cxnSp>
        <p:nvCxnSpPr>
          <p:cNvPr id="8" name="Straight Connector 7">
            <a:extLst>
              <a:ext uri="{FF2B5EF4-FFF2-40B4-BE49-F238E27FC236}">
                <a16:creationId xmlns:a16="http://schemas.microsoft.com/office/drawing/2014/main" xmlns="" id="{D0986099-F5F2-4E8B-BE17-81194861A00C}"/>
              </a:ext>
              <a:ext uri="{C183D7F6-B498-43B3-948B-1728B52AA6E4}">
                <adec:decorative xmlns:adec="http://schemas.microsoft.com/office/drawing/2017/decorative" xmlns="" val="1"/>
              </a:ext>
            </a:extLst>
          </p:cNvPr>
          <p:cNvCxnSpPr>
            <a:cxnSpLocks/>
          </p:cNvCxnSpPr>
          <p:nvPr/>
        </p:nvCxnSpPr>
        <p:spPr>
          <a:xfrm>
            <a:off x="8409062" y="522898"/>
            <a:ext cx="3782938"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xmlns="" id="{4E3F5479-058B-4FA8-92E9-18CAB8CDC5C5}"/>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smtClean="0">
                <a:solidFill>
                  <a:schemeClr val="tx1">
                    <a:lumMod val="75000"/>
                    <a:lumOff val="25000"/>
                  </a:schemeClr>
                </a:solidFill>
              </a:rPr>
              <a:t>EDA</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xmlns="" id="{83E690F4-843A-47A5-8620-4FB01C0D8E68}"/>
              </a:ext>
              <a:ext uri="{C183D7F6-B498-43B3-948B-1728B52AA6E4}">
                <adec:decorative xmlns:adec="http://schemas.microsoft.com/office/drawing/2017/decorative" xmlns="" val="1"/>
              </a:ext>
            </a:extLst>
          </p:cNvPr>
          <p:cNvCxnSpPr>
            <a:cxnSpLocks/>
          </p:cNvCxnSpPr>
          <p:nvPr/>
        </p:nvCxnSpPr>
        <p:spPr>
          <a:xfrm>
            <a:off x="0" y="522898"/>
            <a:ext cx="3743058"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Action Button: Help 1">
            <a:hlinkClick r:id="" action="ppaction://noaction" highlightClick="1"/>
          </p:cNvPr>
          <p:cNvSpPr/>
          <p:nvPr/>
        </p:nvSpPr>
        <p:spPr>
          <a:xfrm>
            <a:off x="683663" y="910696"/>
            <a:ext cx="726393" cy="666572"/>
          </a:xfrm>
          <a:prstGeom prst="actionButtonHelp">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811708" y="1025496"/>
            <a:ext cx="9497975" cy="369332"/>
          </a:xfrm>
          <a:prstGeom prst="rect">
            <a:avLst/>
          </a:prstGeom>
          <a:noFill/>
        </p:spPr>
        <p:txBody>
          <a:bodyPr wrap="square" rtlCol="0">
            <a:spAutoFit/>
          </a:bodyPr>
          <a:lstStyle/>
          <a:p>
            <a:r>
              <a:rPr lang="en-US" b="1" dirty="0" smtClean="0"/>
              <a:t>What is the behavior on initiating friendships across age and gender?</a:t>
            </a:r>
            <a:endParaRPr lang="en-US" b="1" dirty="0"/>
          </a:p>
        </p:txBody>
      </p:sp>
      <p:sp>
        <p:nvSpPr>
          <p:cNvPr id="7" name="Action Button: Information 6">
            <a:hlinkClick r:id="" action="ppaction://noaction" highlightClick="1"/>
          </p:cNvPr>
          <p:cNvSpPr/>
          <p:nvPr/>
        </p:nvSpPr>
        <p:spPr>
          <a:xfrm>
            <a:off x="666572" y="5084748"/>
            <a:ext cx="760576" cy="692209"/>
          </a:xfrm>
          <a:prstGeom prst="actionButtonInformation">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532578" y="5107686"/>
            <a:ext cx="4204080" cy="646331"/>
          </a:xfrm>
          <a:prstGeom prst="rect">
            <a:avLst/>
          </a:prstGeom>
        </p:spPr>
        <p:txBody>
          <a:bodyPr wrap="square">
            <a:spAutoFit/>
          </a:bodyPr>
          <a:lstStyle/>
          <a:p>
            <a:r>
              <a:rPr lang="en-US" b="1" dirty="0" smtClean="0">
                <a:solidFill>
                  <a:srgbClr val="000000"/>
                </a:solidFill>
                <a:latin typeface="&amp;quot"/>
              </a:rPr>
              <a:t>Friendships initiated reduces drastically beyond 30 years of age</a:t>
            </a:r>
            <a:endParaRPr lang="en-US" dirty="0"/>
          </a:p>
        </p:txBody>
      </p:sp>
      <p:sp>
        <p:nvSpPr>
          <p:cNvPr id="5" name="AutoShape 2" descr="data:image/png;base64,iVBORw0KGgoAAAANSUhEUgAAAZAAAAEwCAYAAACZoyciAAAABHNCSVQICAgIfAhkiAAAAAlwSFlzAAALEgAACxIB0t1+/AAAADh0RVh0U29mdHdhcmUAbWF0cGxvdGxpYiB2ZXJzaW9uMy4yLjEsIGh0dHA6Ly9tYXRwbG90bGliLm9yZy+j8jraAAAgAElEQVR4nO3dfVRUdeIG8GdQmBkQFQOxJBRFJCMhQUcX1NQ8ZWtqOeZLmecouumiKyEi6bokGKC8pOZL5GvpUua2mnlKN3XdNFCBdXdBBCGUrEDIsoBhZnDu7w9/TE2AXq/D3AGezzme43y/M95n6DYP93UUgiAIICIiukcOcgcgIqK2iQVCRESSsECIiEgSFggREUnCAiEiIklYIEREJIlNC6SiogJLliyBRqNBaGgoYmNjcfPmTQDAsWPHMHDgQIs/EydONL/WaDRizZo10Gg00Gg0SElJgclksmV8IiL6lc62WpDJZMKiRYvg5uaGPXv2wGAwIC4uDjExMdi2bRtKSkoQFhaGpKSkX8J1/iVeWloazpw5g4yMDNTU1CAmJgZdu3bFggULRC+/trYWjo6OUCgUVn9/RETtkSAIMBqNcHFxgYOD5TaHzQqksLAQBQUFOH36NDw8PAAAK1euxKxZs/DTTz+hpKQEfn5+5rlf0+v1yMzMRHp6OgIDAwEAUVFRSElJQXh4eJM31Zza2loUFxdb900REXUQfn5+cHV1tRizWYE89NBDeOeddywKonFLQK/X4/Llyxg+fHizry0sLIROp0NISIh5LCQkBNXV1SgvL0ffvn3vunxHR0cAt38ITk5O9/FOqFF+fj4CAgLkjkHUBNdN6zEYDCguLjZ/hv6azQrEzc0No0aNshjbvXs3+vbtCzc3N5SVlSE7Oxs7d+6EXq/HyJEjER0dDVdXV1RWVsLZ2dmi/RqLqKKiQlSBNJaVk5MTlEql9d5YB8efJdkrrpvW1dyuf9nOwsrIyMCxY8fw2muvoby8HEajEQ4ODkhLS0NcXBzOnz+PpUuXAgB0Ol2TrYbGxwaDwebZiYjIhlsgv7Z582Zs3LgRq1evxujRowEA2dnZ6N69u7nlevToAa1WiytXrkClUjUpisbHarX6npadn59vhXdAjXJzc+WOQNQsrputz+YFsnbtWrz33nuIi4vDzJkzzeNubm4Wz/P19QUAVFZWolevXqirq0NtbS1cXFwAAFVVVQAAT0/Pe1p+QEAAN22tJDc3F8HBwXLHIGqC66b16PX6Fn/xtukurA0bNmDv3r1ITEy0KI8TJ05g6NChqK2tNY9dvHgRDg4O8PHxgb+/P9RqtcVvFDk5OXB3d4e3t7ct3wIREf0/mxXIpUuXsG3bNsydOxdhYWGoqqoy/wkKCoJSqURsbCxKS0tx9uxZrFy5ElOnTkXPnj2hUqmg1WqRkJCAvLw8ZGVlITU1FXPmzLFVfCIi+g2b7cI6evQoTCYTtm/fju3bt1vMHT58GDt27EBycjKmTZsGJycnTJw4EcuXLzc/Jzo6Gnq9HuHh4VAqldBqtZg/f76t4hMR0W8oOso3Ejbux+MxEOvhfmayV1w3redOn528maIdMhhvyR1BlLbwP2hb+VkStUWynMZLd+bk2AnPRh2SO0a7cDh1stwRiNotboEQEZEkLBAiIpKEBUJERJKwQIiISBIWCBERScICISIiSVggREQkCQuEiIgkYYEQEZEkLBAiIpKEBUJERJKwQIiISBIWCBERScICISIiSVggREQkCQuEiIgkYYEQEZEkLBAiIpKEBUJERJKwQIiISBIWCBERScICISIiSVggREQkCQuEiIgkYYEQEZEkLBAiIpKEBUJERJKwQIiISBIWCBERSWLTAqmoqMCSJUug0WgQGhqK2NhY3Lx5EwBgNBqxZs0aaDQaaDQapKSkwGQymV97t3kiIrItmxWIyWTCokWLUFtbiz179mDr1q0oKipCTEwMACAtLQ1nzpxBRkYG0tLScPDgQWzfvt38+rvNExGRbdmsQAoLC1FQUICkpCT4+/tj8ODBWLlyJU6ePImqqipkZmZixYoVCAwMRGhoKKKiorBnzx6YTCbo9fo7zhMRke3ZrEAeeughvPPOO/Dw8DCPKRQKAMA333wDnU6HkJAQ81xISAiqq6tRXl6OwsLCO84TEZHt2axA3NzcMGrUKIux3bt3o2/fvqisrISzszNcXV3Nc41FU1FRcdd5IiKyvc5yLTgjIwPHjh3D22+/jR9++AFOTk4W842PDQYDdDrdHefvRX5+/n2kto3g4GC5I7Qrubm5ckcgGfC/e+uTpUA2b96MjRs3YvXq1Rg9ejQ+++yzJkXQ+FitVkOlUt1x/l4EBARAqVTeR3pqa1jIHU9ubi7/u1uJXq9v8RdvmxfI2rVr8d577yEuLg4zZ84EAPTq1Qt1dXWora2Fi4sLAKCqqgoA4OnpCUdHxzvOExGR7dn0OpANGzZg7969SExMNJcHAPj7+0OtVltscubk5MDd3R3e3t53nSciItuzWYFcunQJ27Ztw9y5cxEWFoaqqirzn86dO0Or1SIhIQF5eXnIyspCamoq5syZAwBQqVR3nCciItuz2S6so0ePwmQyYfv27U0uADx8+DCio6Oh1+sRHh4OpVIJrVaL+fPnm59zt3kiIrIthSAIgtwhbKHxQFBbOYj+bNQhuSO0C4dTJ8sdgWTAg+jWc6fPTt5MkYiIJGGBEBGRJCwQIiKShAVCRESSsECIiEgSFggREUnCAiEiIklYIEREJAkLhIiIJGGBEBGRJCwQIiKShAVCRESSsECIiEgSFggREUnCAiEiIklEFcjLL7+Mn376qcn4jRs3MGXKFKuHIiIi+9fiNxKeO3cOZWVlAIDz58/jwIEDcHFxsXhOaWkpysvLWzchERHZpRYLxMnJCX/5y18AAAqFAuvWrWvyHBcXF/zhD39ovXRERGS3WiyQoKAgXLp0CQDg7++P06dPw93d3WbBiIjIvrVYIL/WWCRERESNRBWIyWTC4cOHkZeXB6PRCEEQLOYTExNbJRwREdkvUQWybt067N69G/369YOrq6vFnEKhaJVgRERk30QVyLFjx7B8+XLMnTu3tfMQEVEbIeo6kBs3buDJJ59s7SxEZOcMxltyRxAlODhY7giitJWfZ0tEbYEMHToUeXl58Pb2bu08RGTHnBw74dmoQ3LHaDcOp06WO8J9EVUg48ePR0JCAv773//Cx8cHTk5O5jmFQoEXXnih1QISEZF9ElUgq1evBgD89a9/bTLHAiEi6ph4HQgREUnCu/ESEZEkorZAwsLC7jh/+vRpq4QhIqK2Q1SBTJ8+3eKCQaPRiKtXr+Jf//oXoqKiWi0cERHZL1EFsnjx4mbH9+3bh5ycHLz44ov3tFCDwYDnnnsOy5Ytw5gxYwDcvljxt8sZMGAAPvnkEwC3SysxMRFHjhwBAEybNg2vvvoqHBy4F46ISA6iCqQlTzzxBFJTU+/pNfX19YiMjERJSYnFeElJCcLCwpCUlPRLuM6/xEtLS8OZM2eQkZGBmpoaxMTEoGvXrliwYMH9vAUiIpLovn59//LLL6FUKkU/v6CgAFqtFt9++22TuZKSEvj5+cHDw8P8x83NDQCg1+uRmZmJFStWIDAwEKGhoYiKisKePXtgMpnu5y0QEZFEorZAZsyY0WSspqYGpaWlmDNnjuiFZWdnY9y4cVi4cCECAwMt5i5fvozhw4c3+7rCwkLodDqEhISYx0JCQlBdXY3y8nL07dtXdAYiIrIOUQXi4+PTZMzR0RHh4eF49tlnRS9s3rx5zY43NDSgrKwM2dnZ2LlzJ/R6PUaOHIno6Gi4urqisrISzs7OFncC9vDwAABUVFSwQIiIZCCqQFr7+z7Ky8thNBrh4OCAtLQ0VFVVISkpCUuXLsWOHTug0+ksbp8CwPzYYDDc07Ly8/Otlru1tJUbwbUVubm5ckdoN7huWl9bXj9FH0S/du0a3n33XVy6dAlOTk4YMGAAZs2ahYcffvi+Q/Tr1w/Z2dno3r27+XThHj16QKvV4sqVK1CpVE2KovGxWq2+p2UFBATc03Ebavv4oUf2zN7XT71e3+Iv3qIOohcVFWHKlCn49NNP4erqCkdHRxw+fBhTpkxBcXGxVUK6ublZXGvi6+sLAKisrESvXr1QV1eH2tpa83xVVRUAwNPT0yrLJyKieyOqQFJSUjBs2DB8/vnn2Lx5M7Zu3YrPP/8cGo0GaWlp9x3ixIkTGDp0qEVBXLx4EQ4ODvDx8YG/vz/UarXFpl5OTg7c3d15i3kiIpmIKpCcnBwsWbLEYtePSqXC4sWLkZOTc98hgoODoVQqERsbi9LSUpw9exYrV67E1KlT0bNnT6hUKmi1WiQkJCAvLw9ZWVlITU29pzPAiIjIukQdA1GpVC3OWeM6jG7dumHHjh1ITk7GtGnT4OTkhIkTJ2L58uXm50RHR0Ov1yM8PBxKpRJarRbz58+/72UTEZE0ogokODgYGzZswJtvvmneCqmvr8fGjRslHwAqKiqyeDxw4EDs3LmzxecrlUrEx8cjPj5e0vKIiMi6RBVIZGQkZsyYgbFjx2LQoEEAbl9V3tDQgL1797ZqQCIisk+ijoH0798fhw4dwpQpU8xjzz//PA4ePAg/P79WC0dERPZL9HUgzs7OmDp1Kvr16wcA+OSTT+54bISIiNo3UVsgBQUFeOqpp7B//37zWFpaGp599lmrXQdCRERti6gCSUpKwpgxYxAZGWkeO3r0KEJDQ5GcnNxq4YiIyH6JKpD8/HwsWrTI4joQR0dHvPLKK/jPf/7TauGIiMh+iSoQtVqNysrKJuM//vgjOnXqZPVQRERk/0QVyJgxYxAfH29xvOPy5ctISEjAqFGjWi0cERHZL1FnYUVHR2Pu3LmYPHmy+cyr+vp6DB48GCtWrGjVgEREZJ9EFUj37t1x4MABZGVloaioCI6OjvD19cWIESMsnnfjxo0md9UlIqL2SfR1IA4ODggNDUVoaGiLz3nyySdx6NAhq3xHCBER2TdRx0DEEgTBmv8cERHZMasWCBERdRwsECIikoQFQkREkrBAiIhIEhYIERFJYtUC4fUfREQdh1ULhPfFIiLqOFq8kLCsrEz0P+Lj4wMAOH/+/P0nIiKiNqHFApkwYYLoXVKFhYVWC0RERG1DiwXy7rvvmv9eXFyMTZs2YeHChRgyZAgcHR1x4cIFbN68GYsXL7ZJUCIisi8tFsiwYcPMf09OTkZcXBwmTJhgHnvkkUfg4eGB9PR0TJ8+vXVTEhGR3RF1EL2kpASPPPJIk/F+/frh2rVrVg9FRET2T1SB+Pj44KOPPmoy/t5778Hf39/qoYiIyP6Jup37kiVLEBERgS+//BKDBw+GIAjIzc3FlStXsHPnztbOSEREdkjUFsjYsWOxb98+eHt74/z588jJyYG/vz/279+PkJCQ1s5IRER2SPQXSj3++ON4/PHHWzMLERG1IaILJCcnB3l5eTAajU2+OCoiIsLqwYiIyL6JKpC3334b6enpUKvVcHFxaTLPAiEi6nhEFchHH32EuXPnIjo6mjdMJCIiACIPoldUVOCFF16wWnkYDAb8/ve/x8mTJ81jRqMRa9asgUajgUajQUpKCkwmk+h5IiKyLVFbIIMGDUJJSQn69u173wusr69HZGQkSkpKLMbT0tJw5swZZGRkoKamBjExMejatSsWLFggap6IiGxLVIG8/PLLWLNmDa5evQofHx84OTlZzIeFhYlaWEFBAWJiYprc9l2v1yMzMxPp6ekIDAwEAERFRSElJQXh4eEwGo13nHdw4PdiERHZmqgCiYyMBACsX7++yZxCoRB9N97s7GyMGzcOCxcuNBcBcPtuvjqdzuKakpCQEFRXV6O8vBw//vjjHeetsWVERET3RlSBHD9+3CoLmzdvXrPjlZWVcHZ2hqurq3nMw8MDwO3jLzdv3rzjPAuEiMj2RBVI7969Adw++H3t2jV4e3tDEAQ4OjpaJYROp2uyW6zxscFguOv8vcjPz7+PpLYRHBwsd4R2JTc3V+4I7QbXTetry+un6AsJ09PTsXv3bhiNRhw9ehTp6elwdXXF6tWr7/urbFUqVZMiaHysVqvvOn8vAgICoFQq7yMttTX80CN7Zu/rp16vb/EXb1FHn/ft24cDBw5gxYoV5q2OJ554AkeOHMGWLVvuO2CvXr1QV1eH2tpa81hVVRUAwNPT867zRERke6IK5P3338eqVaswc+ZM8xlPkyZNQnx8PA4ePHjfIfz9/aFWqy025XJycuDu7g5vb++7zhMRke2JKpDy8nI89thjTcYDAgJw/fr1+w6hUqmg1WqRkJCAvLw8ZGVlITU1FXPmzBE1T0REtifqGEjPnj1RVFQELy8vi/Fz587hwQcftEqQ6Oho6PV6hIeHQ6lUQqvVYv78+aLniYjItkQVyIwZMxAfH4+6ujoAQFFREY4fP4633npL8pXgRUVFFo+VSiXi4+MRHx/f7PPvNk9ERLYlqkDmzZuHmzdvYtWqVdDr9YiIiEDnzp0xc+ZMbgUQEXVQok/jffXVV7Fw4UKUlJRAEAT069cPXbp0ac1sRERkx1osEIPB0ORivU6dOmHgwIEWzwHQ5CI/IiJq/1oskMDAQJw+fRoPPPAABg8efMdbuYu9FxYREbUfLRbIG2+8Yb73VGJios0CERFR29BigTz33HPmvxcXF+PFF19schovERF1XKIuJPzggw8gCEJrZyEiojZEVIEMGzYMn3zySWtnISKiNkTUabydOnXCxo0b8c4778Db2xsqlcpi/v3332+VcEREZL9aLJAlS5YgLi4OPXr0QGFhIZ555hmerktERGYtFsjJkycRGRmJHj164Ntvv8WHH36IBx54wJbZiIjIjrVYIAMGDMDs2bPh4+MDAIiIiGj2GwgVCgX27NnTegmJiMgutVgg6enp2LVrF37++WcoFAr06NGD3+RHRERmLRZInz59EBcXBwD497//jYSEBLi5udkqFxER2TlRZ2GdOHGitXMQEVEbI+o6ECIiot9igRARkSQsECIikoQFQkREkrBAiIhIEhYIERFJwgIhIiJJWCBERCQJC4SIiCRhgRARkSQsECIikoQFQkREkrBAiIhIEhYIERFJwgIhIiJJ7KpAjh07hoEDB1r8mThxIgDAaDRizZo10Gg00Gg0SElJgclkkjkxEVHHJeoLpWylpKQEYWFhSEpKMo917nw7YlpaGs6cOYOMjAzU1NQgJiYGXbt2xYIFC+SKS0TUodldgfj5+cHDw8NiXK/XIzMzE+np6QgMDAQAREVFISUlBeHh4XBwsKsNKSKiDsGuPnkvX74MHx+fJuOFhYXQ6XQICQkxj4WEhKC6uhrl5eW2jEhERP/PbgqkoaEBZWVlyM7OxtNPP40xY8Zg9erV+Pnnn1FZWQlnZ2e4urqan9+4lVJRUSFXZCKiDs1uCqS8vBxGoxEODg5IS0tDXFwczp8/j6VLl0Kn08HJycni+Y2PDQaDHHGJiDo8uzkG0q9fP2RnZ6N79+5QKBQAgB49ekCr1WLEiBFNiqLxsVqtvqfl5OfnWydwKwoODpY7QruSm5srd4R2g+um9bXl9dNuCgQA3NzcLB77+voCAEwmE+rq6lBbWwsXFxcAQFVVFQDA09PznpYREBAApVJphbTUVvBDj+yZva+fer2+xV+87WYX1okTJzB06FDU1taaxy5evAgHBwdMmTIFarXaoqlzcnLg7u4Ob29vOeISEXV4dlMgwcHBUCqViI2NRWlpKc6ePYuVK1di6tSp6NmzJ7RaLRISEpCXl4esrCykpqZizpw5cscmIuqw7GYXVrdu3bBjxw4kJydj2rRpcHJywsSJE7F8+XIAQHR0NPR6PcLDw6FUKqHVajF//nyZUxMRdVx2UyAAMHDgQOzcubPZOaVSifj4eMTHx9s4FRERNcdudmEREVHbwgIhIiJJWCBERCQJC4SIiCRhgRARkSQsECIikoQFQkREkrBAiIhIEhYIERFJwgIhIiJJWCBERCQJC4SIiCRhgRARkSQsECIikoQFQkREkrBAiIhIEhYIERFJwgIhIiJJWCBERCQJC4SIiCRhgRARkSQsECIikoQFQkREkrBAiIhIEhYIERFJwgIhIiJJWCBERCQJC4SIiCRhgRARkSQsECIikoQFQkREkrSpAjEajVizZg00Gg00Gg1SUlJgMpnkjkVE1CF1ljvAvUhLS8OZM2eQkZGBmpoaxMTEoGvXrliwYIHc0YiIOpw2swWi1+uRmZmJFStWIDAwEKGhoYiKisKePXu4FUJEJIM2UyCFhYXQ6XQICQkxj4WEhKC6uhrl5eUyJiMi6pjaTIFUVlbC2dkZrq6u5jEPDw8AQEVFhVyxiIg6rDZzDESn08HJyclirPGxwWC46+sFQRD9XHvQ3aWT3BHaBb1eL3eEdofrpvW0hfWz8TOz8TP019pMgahUqiYf/o2P1Wr1XV9vNBoBAMXFxdYP1wqWTn5Q7gjtQn5+vtwR2h2um9bTltZPo9EIlUplMdZmCqRXr16oq6tDbW0tXFxcAABVVVUAAE9Pz7u+3sXFBX5+fnB0dIRCoWjVrERE7YUgCDAajebP3V9rMwXi7+8PtVqN3NxcjBo1CgCQk5MDd3d3eHt73/X1Dg4OFsdPiIhInN9ueTRqMwfRVSoVtFotEhISkJeXh6ysLKSmpmLOnDlyRyMi6pAUQnNHRuyUXq9HQkICjhw5AqVSCa1Wi1dffZW7pIiIZNCmCoSIiOxHm9mFRURE9oUFQkREkrBAiIhIEhYIERFJwgIhIiJJWCB0T0wmE77++ms0NDS0mfuKUcdRWVmJ7Oxs1NfXo7q6Wu447R4LhERpaGhASkoKgoKC8NRTT+G7775DdHQ0li1bhvr6ernjUQdXV1eHyMhIjB49GnPnzkVVVRVWr16NWbNm4caNG3LHa7dYICTK5s2bceLECWzduhVKpRIAMHPmTFy4cAHJyckyp6OObv369aioqMCnn35qXj+joqKg1+vxxhtvyJyu/WKBkCiHDx9GXFwcQkNDzWPDhw9HYmIijh07JmMyIuD48eOIjY2Fj4+Peax///54/fXX8cUXX8iYrH1jgZAo1dXV6NWrV5NxNzc31NXVyZCI6Bc1NTXo0qVLk3EHBwc0NDTIkKhjYIGQKMHBwcjMzLQYMxgM2LJlC4YMGSJTKqLbwsLCsGXLFouyuHHjBpKTky22msm6eC8sEuWrr75CeHg4lEolysvL8fjjj+PKlSvo1KkTduzYAV9fX7kjUgd2/fp1REREoLS0FHV1dejduzeuX78OX19fbN26VdR3BtG9Y4GQaAaDAR9//DFKS0tx69Yt9O/fH5MmTRL1jZBEtpCVlYWvvvoKDQ0N6N+/P0JDQ3m37lbEAiGiNkmn04l+Ln/JaR0sEGrR8OHDRf/2lpWV1cppiCz5+/vfdf0UBAEKhQKFhYU2StWxtJmvtCXbi4mJkTsCUYveffdduSN0eNwCoftWV1cHZ2dnuWMQNau8vBze3t5yx2iXuAVColRUVGDTpk0oKSnBrVu3ANzePWAwGPD111/jwoULMiekjqyoqAiJiYnNrp86nY67sFoJrwMhUVatWoWcnBxoNBpcunQJv/vd7+Dl5YWSkhIsW7ZM7njUwb3++uuor6/H4sWLUVtbi4iICDz//PO4desWEhMT5Y7XbnELhETJzc3F9u3bERwcjNOnT2Ps2LEICgrC1q1bcerUKbz00ktyR6QOrKCgAJmZmRg0aBD+/ve/Y8CAAXjxxRfx8MMP48CBA5gyZYrcEdslboGQKCaTCQ8++CCA2/cYKigoAABMnDgR//vf/+SMRgQHBwd069YNAODj44OLFy8CAEaNGoXi4mI5o7VrLBASZcCAATh58qT57+fPnwcAVFVVmfc5E8klICAA+/fvB3D79N7GGyiWlpbCwYEfc62Fu7BIlMWLF+OPf/wjHBwcMHnyZGzbtg2zZ89GWVkZRo0aJXc86uCWLVuGBQsWoFu3bpg6dSq2b9+OcePG4fvvv4dWq5U7XrvF03hJtGvXruHWrVvo06cPiouLcfDgQXTv3h0vv/wyVCqV3PGog6utrYVOp4O7uzuqqqpw7NgxuLm5YcKECbydSSthgRBRu9HQ0ACj0dhknLcyaR3chUWiXLp0CevXr0dJSUmz34XOW5mQnLKyshAXF4evv/4azf1OzOtAWge3QEiUyZMnQ61WY/Lkyc3urnruuedkSEV021NPPQVfX19Mnz692fVz2LBhMqRq/7gFQqJcvXoVBw4c4Pd+kF26fv06tm3bZvGVttT6eH4biaLRaLgbgOzW+PHjcerUKbljdDjchUWifPfdd9BqtQgODkbv3r2bnNWyfPlymZIR3b5X26RJk+Dl5QUvL68m6+eGDRtkSta+cRcWiZKSkoKbN2/iu+++ww8//GAxx1MkSW4rV66EQqGAt7c3z7iyIW6BkCiN970aMWKE3FGImggMDMTevXvx2GOPyR2lQ+ExEBLF09MTbm5ucscgalbfvn2bPb2cWhe3QEiUU6dOYdOmTXjllVfg5eWFzp0t937y7CyS02effYbU1FS89NJLza6fo0ePlilZ+8YCIVH8/f2bjCkUCn7nNNmF5tbPRlw/Ww8LhET55ptv7jjfu3dvGyUhInvBAqF7UllZibKyMgQFBaGmpgbu7u5yRyIimfAgOolSV1eHpUuXYvTo0Zg7dy6qqqqwevVqzJo1Czdu3JA7HhHJgAVCoqxfvx6VlZX49NNPoVQqAQBRUVHQ6/V44403ZE5HRHJggZAox48fR2xsrMW9hvr374/XX3/d/O1vRNSxsEBIlJqaGnTp0qXJuIODAxoaGmRIRERyY4GQKGFhYdiyZYtFWdy4cQPJyckIDQ2VMRkRyYVnYVGLTp06hREjRsDJyQnXr19HREQESktLUVdXh969e+P69evw9fXF1q1b4enpKXdcIrIxFgi1KCgoCJ999hl69eqFcePG4cCBAygqKkJpaSkaGhrQv39/hIaG8maKRB0UC4RaNHbsWPj5+SEgIABvvfUW5s2b1+KdTiMiImycjojkxgKhFqpgeo4AAATLSURBVJ07dw7btm3DTz/9hIKCAgwcOBCdOnVq8jyFQoEDBw7IkJCI5MQCIVHGjh2Lv/3tb7wjLxGZsUCIiEgSnsZLRESSsECIiEgSFgiRnZs9ezYiIyPljkHUBAuEiIgkYYEQEZEkne/+FCICgB9//BFr167FqVOnYDKZ8Mwzz6C2thaOjo5ISkpCaWkp1q1bh3PnzkGlUmHIkCGIiYmBt7c3AGDFihUwGo3o3bs3PvroI+h0OgQGBmLVqlXo168fgNs3rUxMTMTnn38Ok8mEmTNnwmQyWeSorKzEunXr8MUXX0AQBAQEBGDZsmV49NFHAQCbNm3C6dOn0bdvX/zjH//AyJEjsWHDBtv+sKhD4BYIkQiCIOCVV15BYWEhtmzZgn379uH777/HkSNHANz+UJ81axY8PDzwwQcfYNeuXVCr1Zg2bRoqKyvN/87Ro0fx7bffYteuXdiyZQu++uorxMXFmecjIyNx9uxZvPnmm9i3bx+uXr2KnJwc83xdXR1mz54NnU6HXbt24f3338fAgQMxY8YMXLp0yfy8CxcuwMnJCYcOHcKSJUta/wdEHZNARHd17tw5wc/PTygoKDCP6XQ6ITQ0VIiJiRHS09OF8ePHCyaTyTzf0NAghIaGCps2bRIEQRBiYmKE4OBgQa/Xm5/z9ttvC48++qggCIJQWloq+Pn5CSdOnLBYxogRI4SlS5cKgiAI+/fvF4KCgiz+DUEQBK1WK6xYsUIQBEHYuHGj4OfnJ1RXV1v5p0BkibuwiETIz8+HSqXCoEGDzGMqlQqDBw8GAFy8eBHXrl3DkCFDLF5XX1+PkpIS82MvLy84OTmZH7u6usJoNAIAiouLAcD8bzYu49fLvHjxInQ6HTQajcVyDAaDxeMuXbrggQcekPReicRigRCJ0KlTJwiCAEEQmr37sMlkwpAhQ7B27domc87Ozua//7o8WiL85uYQjo6OFsvx8vLCjh07mrzu1/+2SqW663KI7hePgRCJMGjQIOj1ehQWFprHDAYDCgoKAAB+fn4oKytDz5490adPH/Tp0wcPPvgg1q9fj/Pnz4teBgCLYx5Go9FimX5+fqioqIBKpTIvp0+fPti2bRtOnDhhjbdKJBoLhEiEkJAQDB06FDExMcjJycHly5fx2muvoaKiAgqFArNmzUJ9fT2WLl2K/Px8lJSUYNmyZThz5gz8/f1FLcPb2xvPPPMM1q5di3/+858oLS3Fn//8Z1y/ft38nEmTJsHd3R2LFy9GTk4Orly5gjVr1uDjjz/GgAEDWuvtEzWLBUIk0oYNG9C/f38sWLAAM2fOhKurK4KCguDo6AgvLy/s27cPJpMJs2fPxvTp03Hz5k3s2bPHfIquGElJSXj66acRGxsLrVaLzp07Y+zYseZ5V1dX7Nu3Dw899BAWLVqEKVOmID8/H1u3bsWwYcNa420TtYh34yUS4YcffkBubi5GjhwJpVJpHh8/fjyef/55LFy4UMZ0RPLgQXQiERwdHREdHY3Jkydjzpw5AIAPP/wQlZWVmDBhgszpiOTBLRAikc6dO4cNGzagsLDQfAX4n/70J4SEhMgdjUgWLBAiIpKEB9GJiEgSFggREUnCAiEiIklYIEREJAkLhIiIJGGBEBGRJP8HUwQEBwyT6qEAAAAASUVORK5CYII="/>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Action Button: Sound 16">
            <a:hlinkClick r:id="" action="ppaction://noaction" highlightClick="1">
              <a:snd r:embed="rId6" name="applause.wav"/>
            </a:hlinkClick>
          </p:cNvPr>
          <p:cNvSpPr/>
          <p:nvPr/>
        </p:nvSpPr>
        <p:spPr>
          <a:xfrm>
            <a:off x="5619542" y="5139268"/>
            <a:ext cx="548389" cy="478564"/>
          </a:xfrm>
          <a:prstGeom prst="actionButtonSound">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a:off x="6330001" y="5076654"/>
            <a:ext cx="5788205" cy="646331"/>
          </a:xfrm>
          <a:prstGeom prst="rect">
            <a:avLst/>
          </a:prstGeom>
        </p:spPr>
        <p:txBody>
          <a:bodyPr wrap="square">
            <a:spAutoFit/>
          </a:bodyPr>
          <a:lstStyle/>
          <a:p>
            <a:r>
              <a:rPr lang="en-US" b="1" dirty="0" smtClean="0">
                <a:solidFill>
                  <a:srgbClr val="000000"/>
                </a:solidFill>
                <a:latin typeface="Helvetica Neue"/>
              </a:rPr>
              <a:t>For users above 30 years, facebook should focus on parameters apart from suggesting new friends.</a:t>
            </a:r>
            <a:endParaRPr lang="en-US" b="1" dirty="0"/>
          </a:p>
        </p:txBody>
      </p:sp>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50890" y="1833895"/>
            <a:ext cx="3234632" cy="2919058"/>
          </a:xfrm>
          <a:prstGeom prst="rect">
            <a:avLst/>
          </a:prstGeom>
        </p:spPr>
      </p:pic>
      <p:pic>
        <p:nvPicPr>
          <p:cNvPr id="10" name="Picture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578416" y="2072519"/>
            <a:ext cx="4340994" cy="2441809"/>
          </a:xfrm>
          <a:prstGeom prst="rect">
            <a:avLst/>
          </a:prstGeom>
        </p:spPr>
      </p:pic>
      <p:pic>
        <p:nvPicPr>
          <p:cNvPr id="13" name="Audio 12">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552238" y="6218238"/>
            <a:ext cx="487362" cy="487362"/>
          </a:xfrm>
          <a:prstGeom prst="rect">
            <a:avLst/>
          </a:prstGeom>
        </p:spPr>
      </p:pic>
    </p:spTree>
    <p:custDataLst>
      <p:tags r:id="rId1"/>
    </p:custDataLst>
    <p:extLst>
      <p:ext uri="{BB962C8B-B14F-4D97-AF65-F5344CB8AC3E}">
        <p14:creationId xmlns:p14="http://schemas.microsoft.com/office/powerpoint/2010/main" val="2116544039"/>
      </p:ext>
    </p:extLst>
  </p:cSld>
  <p:clrMapOvr>
    <a:masterClrMapping/>
  </p:clrMapOvr>
  <mc:AlternateContent xmlns:mc="http://schemas.openxmlformats.org/markup-compatibility/2006">
    <mc:Choice xmlns:p14="http://schemas.microsoft.com/office/powerpoint/2010/main" Requires="p14">
      <p:transition spd="slow" p14:dur="2000" advTm="22250"/>
    </mc:Choice>
    <mc:Fallback>
      <p:transition spd="slow" advTm="222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1" fill="hold" display="0">
                  <p:stCondLst>
                    <p:cond delay="indefinite"/>
                  </p:stCondLst>
                  <p:endCondLst>
                    <p:cond evt="onStopAudio" delay="0">
                      <p:tgtEl>
                        <p:sldTgt/>
                      </p:tgtEl>
                    </p:cond>
                  </p:endCondLst>
                </p:cTn>
                <p:tgtEl>
                  <p:spTgt spid="13"/>
                </p:tgtEl>
              </p:cMediaNode>
            </p:audio>
          </p:childTnLst>
        </p:cTn>
      </p:par>
    </p:tnLst>
    <p:bldLst>
      <p:bldP spid="2" grpId="0" animBg="1"/>
      <p:bldP spid="3" grpId="0"/>
      <p:bldP spid="7" grpId="0" animBg="1"/>
      <p:bldP spid="12" grpId="0"/>
      <p:bldP spid="17" grpId="0" animBg="1"/>
      <p:bldP spid="18"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3.6|4.3|6.9|8.6|7.6|6"/>
</p:tagLst>
</file>

<file path=ppt/tags/tag2.xml><?xml version="1.0" encoding="utf-8"?>
<p:tagLst xmlns:a="http://schemas.openxmlformats.org/drawingml/2006/main" xmlns:r="http://schemas.openxmlformats.org/officeDocument/2006/relationships" xmlns:p="http://schemas.openxmlformats.org/presentationml/2006/main">
  <p:tag name="TIMING" val="|4.6|7.2|1.6|11.7"/>
</p:tagLst>
</file>

<file path=ppt/tags/tag3.xml><?xml version="1.0" encoding="utf-8"?>
<p:tagLst xmlns:a="http://schemas.openxmlformats.org/drawingml/2006/main" xmlns:r="http://schemas.openxmlformats.org/officeDocument/2006/relationships" xmlns:p="http://schemas.openxmlformats.org/presentationml/2006/main">
  <p:tag name="TIMING" val="|1.3|4.4|1.3|19.7"/>
</p:tagLst>
</file>

<file path=ppt/tags/tag4.xml><?xml version="1.0" encoding="utf-8"?>
<p:tagLst xmlns:a="http://schemas.openxmlformats.org/drawingml/2006/main" xmlns:r="http://schemas.openxmlformats.org/officeDocument/2006/relationships" xmlns:p="http://schemas.openxmlformats.org/presentationml/2006/main">
  <p:tag name="TIMING" val="|0.6|5.6|1.7|9.5"/>
</p:tagLst>
</file>

<file path=ppt/tags/tag5.xml><?xml version="1.0" encoding="utf-8"?>
<p:tagLst xmlns:a="http://schemas.openxmlformats.org/drawingml/2006/main" xmlns:r="http://schemas.openxmlformats.org/officeDocument/2006/relationships" xmlns:p="http://schemas.openxmlformats.org/presentationml/2006/main">
  <p:tag name="TIMING" val="|1|5.1|1.4|6.1"/>
</p:tagLst>
</file>

<file path=ppt/tags/tag6.xml><?xml version="1.0" encoding="utf-8"?>
<p:tagLst xmlns:a="http://schemas.openxmlformats.org/drawingml/2006/main" xmlns:r="http://schemas.openxmlformats.org/officeDocument/2006/relationships" xmlns:p="http://schemas.openxmlformats.org/presentationml/2006/main">
  <p:tag name="TIMING" val="|0.8|4|1.4|11.8"/>
</p:tagLst>
</file>

<file path=ppt/tags/tag7.xml><?xml version="1.0" encoding="utf-8"?>
<p:tagLst xmlns:a="http://schemas.openxmlformats.org/drawingml/2006/main" xmlns:r="http://schemas.openxmlformats.org/officeDocument/2006/relationships" xmlns:p="http://schemas.openxmlformats.org/presentationml/2006/main">
  <p:tag name="TIMING" val="|0.8|3.6|1.8"/>
</p:tagLst>
</file>

<file path=ppt/tags/tag8.xml><?xml version="1.0" encoding="utf-8"?>
<p:tagLst xmlns:a="http://schemas.openxmlformats.org/drawingml/2006/main" xmlns:r="http://schemas.openxmlformats.org/officeDocument/2006/relationships" xmlns:p="http://schemas.openxmlformats.org/presentationml/2006/main">
  <p:tag name="TIMING" val="|1|4.1|1.6"/>
</p:tagLst>
</file>

<file path=ppt/tags/tag9.xml><?xml version="1.0" encoding="utf-8"?>
<p:tagLst xmlns:a="http://schemas.openxmlformats.org/drawingml/2006/main" xmlns:r="http://schemas.openxmlformats.org/officeDocument/2006/relationships" xmlns:p="http://schemas.openxmlformats.org/presentationml/2006/main">
  <p:tag name="TIMING" val="|2.5|13|7.3|16.3|14.7|14"/>
</p:tagLst>
</file>

<file path=ppt/theme/theme1.xml><?xml version="1.0" encoding="utf-8"?>
<a:theme xmlns:a="http://schemas.openxmlformats.org/drawingml/2006/main" name="Office Theme">
  <a:themeElements>
    <a:clrScheme name="Custom 73">
      <a:dk1>
        <a:srgbClr val="000000"/>
      </a:dk1>
      <a:lt1>
        <a:sysClr val="window" lastClr="FFFFFF"/>
      </a:lt1>
      <a:dk2>
        <a:srgbClr val="585858"/>
      </a:dk2>
      <a:lt2>
        <a:srgbClr val="E3E3E3"/>
      </a:lt2>
      <a:accent1>
        <a:srgbClr val="E20613"/>
      </a:accent1>
      <a:accent2>
        <a:srgbClr val="A9C038"/>
      </a:accent2>
      <a:accent3>
        <a:srgbClr val="11AEC7"/>
      </a:accent3>
      <a:accent4>
        <a:srgbClr val="F59F26"/>
      </a:accent4>
      <a:accent5>
        <a:srgbClr val="0062A9"/>
      </a:accent5>
      <a:accent6>
        <a:srgbClr val="EB6047"/>
      </a:accent6>
      <a:hlink>
        <a:srgbClr val="8ED9F6"/>
      </a:hlink>
      <a:folHlink>
        <a:srgbClr val="C00000"/>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TM78455520_Project analysis, from 24Slides_SL_V1.potx" id="{55E7247F-78B2-40DB-9AFE-D4DD42FA8F09}" vid="{22E2FD65-A32D-4798-AF43-CE42F250BDD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2FD05317-60D6-4B3A-8545-888496D1A8EC}">
  <ds:schemaRefs>
    <ds:schemaRef ds:uri="http://schemas.microsoft.com/sharepoint/v3/contenttype/forms"/>
  </ds:schemaRefs>
</ds:datastoreItem>
</file>

<file path=customXml/itemProps2.xml><?xml version="1.0" encoding="utf-8"?>
<ds:datastoreItem xmlns:ds="http://schemas.openxmlformats.org/officeDocument/2006/customXml" ds:itemID="{61A00BBF-EEBB-4E18-B8CB-F926EAAC48F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F609EDA-869E-4BE5-AE5D-B898C584B6FF}">
  <ds:schemaRef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16c05727-aa75-4e4a-9b5f-8a80a1165891"/>
    <ds:schemaRef ds:uri="http://schemas.microsoft.com/office/2006/documentManagement/types"/>
    <ds:schemaRef ds:uri="71af3243-3dd4-4a8d-8c0d-dd76da1f02a5"/>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Project analysis, from 24Slides</Template>
  <TotalTime>0</TotalTime>
  <Words>1217</Words>
  <Application>Microsoft Office PowerPoint</Application>
  <PresentationFormat>Custom</PresentationFormat>
  <Paragraphs>255</Paragraphs>
  <Slides>14</Slides>
  <Notes>14</Notes>
  <HiddenSlides>0</HiddenSlides>
  <MMClips>13</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Exploratory Data Analysis facebook sample data</vt:lpstr>
      <vt:lpstr>Project analysis slide 2</vt:lpstr>
      <vt:lpstr>Project analysis slide 2</vt:lpstr>
      <vt:lpstr>Project analysis slide 2</vt:lpstr>
      <vt:lpstr>Project analysis slide 2</vt:lpstr>
      <vt:lpstr>Project analysis slide 2</vt:lpstr>
      <vt:lpstr>Project analysis slide 2</vt:lpstr>
      <vt:lpstr>Project analysis slide 2</vt:lpstr>
      <vt:lpstr>Project analysis slide 2</vt:lpstr>
      <vt:lpstr>Project analysis slide 2</vt:lpstr>
      <vt:lpstr>Project analysis slide 2</vt:lpstr>
      <vt:lpstr>Project analysis slide 2</vt:lpstr>
      <vt:lpstr>Project analysis slide 2</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2020-05-03T15:58:01Z</dcterms:created>
  <dcterms:modified xsi:type="dcterms:W3CDTF">2020-05-10T10:10:05Z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